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92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9" r:id="rId21"/>
    <p:sldId id="280" r:id="rId22"/>
    <p:sldId id="281" r:id="rId23"/>
    <p:sldId id="282" r:id="rId24"/>
    <p:sldId id="284" r:id="rId25"/>
    <p:sldId id="283" r:id="rId26"/>
    <p:sldId id="285" r:id="rId27"/>
    <p:sldId id="286" r:id="rId28"/>
    <p:sldId id="287" r:id="rId29"/>
    <p:sldId id="288" r:id="rId30"/>
    <p:sldId id="289" r:id="rId31"/>
    <p:sldId id="290" r:id="rId32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4" autoAdjust="0"/>
    <p:restoredTop sz="89655" autoAdjust="0"/>
  </p:normalViewPr>
  <p:slideViewPr>
    <p:cSldViewPr snapToGrid="0" showGuides="1">
      <p:cViewPr varScale="1">
        <p:scale>
          <a:sx n="105" d="100"/>
          <a:sy n="105" d="100"/>
        </p:scale>
        <p:origin x="102" y="31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D21CB-B190-4D03-8ED6-037FA2C22FDE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C2F31-3314-4C68-B47F-0F3FB0E79E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225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0943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6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514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maps.gsi.go.jp/development/ichiran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ity.susono.shizuoka.jp/ma/organization/susono-open-data.php" TargetMode="External"/><Relationship Id="rId5" Type="http://schemas.openxmlformats.org/officeDocument/2006/relationships/hyperlink" Target="http://www.city.sabae.fukui.jp/pageview.html?id=12768" TargetMode="External"/><Relationship Id="rId4" Type="http://schemas.openxmlformats.org/officeDocument/2006/relationships/hyperlink" Target="http://www.e-stat.go.jp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ktgis.net/gcode/geocod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ity.susono.shizuoka.jp/ma/organization/susono-open-data.ph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linkdata.org/work/rdf1s1009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ktgis.net/gcode/geocoding.html" TargetMode="External"/><Relationship Id="rId2" Type="http://schemas.openxmlformats.org/officeDocument/2006/relationships/hyperlink" Target="https://developers.google.com/maps/documentation/geocoding/intro?hl=j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ktgis.net/gcode/geocoding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newspat.csis.u-tokyo.ac.jp/geocode-cgi/geocode.cgi?action=st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645549" y="2549082"/>
            <a:ext cx="3187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ja-JP" sz="4000" dirty="0" smtClean="0"/>
              <a:t>８</a:t>
            </a:r>
            <a:r>
              <a:rPr lang="en-US" altLang="ja-JP" sz="4000" dirty="0" smtClean="0"/>
              <a:t>.</a:t>
            </a:r>
            <a:r>
              <a:rPr lang="ja-JP" altLang="en-US" sz="4000" dirty="0"/>
              <a:t> </a:t>
            </a:r>
            <a:r>
              <a:rPr lang="ja-JP" altLang="ja-JP" sz="4000" dirty="0" smtClean="0"/>
              <a:t>空間</a:t>
            </a:r>
            <a:r>
              <a:rPr lang="ja-JP" altLang="ja-JP" sz="4000" dirty="0"/>
              <a:t>データ</a:t>
            </a:r>
            <a:endParaRPr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842" y="1028700"/>
            <a:ext cx="5447281" cy="4193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487" y="804610"/>
            <a:ext cx="2749485" cy="244130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581" y="2448232"/>
            <a:ext cx="2675860" cy="295358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22134"/>
            <a:ext cx="68908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rgbClr val="0070C0"/>
                </a:solidFill>
              </a:rPr>
              <a:t>②　投影変換</a:t>
            </a:r>
            <a:r>
              <a:rPr lang="ja-JP" altLang="en-US" sz="2400" dirty="0">
                <a:solidFill>
                  <a:srgbClr val="0070C0"/>
                </a:solidFill>
              </a:rPr>
              <a:t>　</a:t>
            </a:r>
            <a:r>
              <a:rPr lang="ja-JP" altLang="en-US" sz="2400" dirty="0" smtClean="0">
                <a:solidFill>
                  <a:srgbClr val="0070C0"/>
                </a:solidFill>
              </a:rPr>
              <a:t>（</a:t>
            </a:r>
            <a:r>
              <a:rPr lang="ja-JP" altLang="en-US" sz="2400" dirty="0">
                <a:solidFill>
                  <a:srgbClr val="0070C0"/>
                </a:solidFill>
              </a:rPr>
              <a:t>地理座標系から投影座標系）</a:t>
            </a:r>
          </a:p>
        </p:txBody>
      </p:sp>
      <p:grpSp>
        <p:nvGrpSpPr>
          <p:cNvPr id="7" name="グループ化 6"/>
          <p:cNvGrpSpPr/>
          <p:nvPr/>
        </p:nvGrpSpPr>
        <p:grpSpPr>
          <a:xfrm>
            <a:off x="5973620" y="3255129"/>
            <a:ext cx="2947220" cy="2469266"/>
            <a:chOff x="6938195" y="3027432"/>
            <a:chExt cx="2028825" cy="246926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6938195" y="3027432"/>
              <a:ext cx="2028825" cy="2469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①　プロパティから名前をつけて保存をクリック</a:t>
              </a:r>
              <a:endParaRPr kumimoji="1" lang="en-US" altLang="ja-JP" b="1" dirty="0" smtClean="0"/>
            </a:p>
            <a:p>
              <a:endParaRPr kumimoji="1" lang="en-US" altLang="ja-JP" b="1" dirty="0" smtClean="0"/>
            </a:p>
            <a:p>
              <a:r>
                <a:rPr kumimoji="1" lang="ja-JP" altLang="en-US" b="1" dirty="0" smtClean="0"/>
                <a:t>② 新規レイヤの出力先と名前を選択</a:t>
              </a:r>
              <a:endParaRPr kumimoji="1" lang="en-US" altLang="ja-JP" b="1" dirty="0" smtClean="0"/>
            </a:p>
            <a:p>
              <a:endParaRPr lang="en-US" altLang="ja-JP" b="1" dirty="0"/>
            </a:p>
            <a:p>
              <a:r>
                <a:rPr kumimoji="1" lang="ja-JP" altLang="en-US" b="1" dirty="0" smtClean="0"/>
                <a:t>③　　　をクリックし、</a:t>
              </a:r>
              <a:r>
                <a:rPr lang="ja-JP" altLang="en-US" b="1" dirty="0" smtClean="0"/>
                <a:t>変更したい</a:t>
              </a:r>
              <a:r>
                <a:rPr lang="en-US" altLang="ja-JP" b="1" dirty="0" smtClean="0"/>
                <a:t>CRS</a:t>
              </a:r>
              <a:r>
                <a:rPr lang="ja-JP" altLang="en-US" b="1" dirty="0" smtClean="0"/>
                <a:t>を選択（</a:t>
              </a:r>
              <a:r>
                <a:rPr lang="en-US" altLang="ja-JP" b="1" dirty="0"/>
                <a:t>JGD2000 / Japan Plane Rectangular CS </a:t>
              </a:r>
              <a:r>
                <a:rPr lang="en-US" altLang="ja-JP" b="1" dirty="0" smtClean="0"/>
                <a:t>Ⅷ</a:t>
              </a:r>
              <a:r>
                <a:rPr lang="ja-JP" altLang="en-US" b="1" dirty="0" smtClean="0"/>
                <a:t>）して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lang="en-US" altLang="ja-JP" b="1" dirty="0" smtClean="0"/>
            </a:p>
            <a:p>
              <a:endParaRPr kumimoji="1" lang="en-US" altLang="ja-JP" b="1" dirty="0" smtClean="0"/>
            </a:p>
            <a:p>
              <a:r>
                <a:rPr lang="ja-JP" altLang="en-US" b="1" dirty="0" smtClean="0"/>
                <a:t>④ 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kumimoji="1" lang="ja-JP" altLang="en-US" b="1" dirty="0"/>
            </a:p>
          </p:txBody>
        </p:sp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83017" y="4351991"/>
              <a:ext cx="174817" cy="245782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1674472" y="287438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476220" y="262940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476220" y="294671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771370" y="509339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700800" y="2448232"/>
            <a:ext cx="411272" cy="547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9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500" y="869870"/>
            <a:ext cx="5765800" cy="443245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587500" y="302716"/>
            <a:ext cx="594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測地系が</a:t>
            </a:r>
            <a:r>
              <a:rPr lang="ja-JP" altLang="en-US" sz="1600" b="1" dirty="0"/>
              <a:t>（</a:t>
            </a:r>
            <a:r>
              <a:rPr lang="en-US" altLang="ja-JP" sz="1600" b="1" dirty="0"/>
              <a:t>JGD2000 / Japan Plane Rectangular CS Ⅷ</a:t>
            </a:r>
            <a:r>
              <a:rPr lang="ja-JP" altLang="en-US" sz="1600" b="1" dirty="0"/>
              <a:t>）</a:t>
            </a:r>
            <a:r>
              <a:rPr lang="ja-JP" altLang="en-US" sz="1600" b="1" dirty="0" smtClean="0"/>
              <a:t>に変換された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28252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3600" dirty="0">
                <a:solidFill>
                  <a:srgbClr val="0070C0"/>
                </a:solidFill>
              </a:rPr>
              <a:t>2</a:t>
            </a:r>
            <a:r>
              <a:rPr lang="en-US" altLang="ja-JP" sz="3600" dirty="0" smtClean="0">
                <a:solidFill>
                  <a:srgbClr val="0070C0"/>
                </a:solidFill>
              </a:rPr>
              <a:t>.</a:t>
            </a:r>
            <a:r>
              <a:rPr lang="ja-JP" altLang="en-US" sz="3600" dirty="0">
                <a:solidFill>
                  <a:srgbClr val="0070C0"/>
                </a:solidFill>
              </a:rPr>
              <a:t>　</a:t>
            </a:r>
            <a:r>
              <a:rPr lang="ja-JP" altLang="en-US" sz="3600" dirty="0" smtClean="0">
                <a:solidFill>
                  <a:srgbClr val="0070C0"/>
                </a:solidFill>
              </a:rPr>
              <a:t>幾何補正　ジオリファレンス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4893915" y="2977612"/>
            <a:ext cx="359092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実習の内容</a:t>
            </a:r>
            <a:r>
              <a:rPr lang="en-US" altLang="ja-JP" sz="1600" b="1" dirty="0" smtClean="0"/>
              <a:t>]</a:t>
            </a:r>
          </a:p>
          <a:p>
            <a:endParaRPr lang="en-US" altLang="ja-JP" sz="1600" b="1" dirty="0" smtClean="0"/>
          </a:p>
          <a:p>
            <a:r>
              <a:rPr lang="ja-JP" altLang="en-US" sz="1600" b="1" dirty="0"/>
              <a:t>鯖江市オープンデータ　古地図</a:t>
            </a:r>
            <a:r>
              <a:rPr lang="en-US" altLang="ja-JP" sz="1600" b="1" dirty="0"/>
              <a:t>007</a:t>
            </a:r>
            <a:r>
              <a:rPr lang="ja-JP" altLang="en-US" sz="1600" b="1" dirty="0"/>
              <a:t>を</a:t>
            </a:r>
            <a:r>
              <a:rPr lang="en-US" altLang="ja-JP" sz="1600" b="1" dirty="0"/>
              <a:t>QGIS</a:t>
            </a:r>
            <a:r>
              <a:rPr lang="ja-JP" altLang="en-US" sz="1600" b="1" dirty="0"/>
              <a:t>のジオリファレンサーで読み込む。</a:t>
            </a:r>
            <a:endParaRPr lang="en-US" altLang="ja-JP" sz="1600" b="1" dirty="0"/>
          </a:p>
          <a:p>
            <a:r>
              <a:rPr lang="ja-JP" altLang="en-US" sz="1600" b="1" dirty="0"/>
              <a:t> </a:t>
            </a:r>
            <a:endParaRPr lang="en-US" altLang="ja-JP" sz="1600" b="1" dirty="0"/>
          </a:p>
          <a:p>
            <a:r>
              <a:rPr lang="en-US" altLang="ja-JP" sz="1600" b="1" dirty="0"/>
              <a:t> </a:t>
            </a:r>
            <a:r>
              <a:rPr lang="ja-JP" altLang="en-US" sz="1600" b="1" dirty="0"/>
              <a:t>地理院タイルをもとに、可能な限り現代の地図にあわせる。</a:t>
            </a:r>
            <a:endParaRPr lang="en-US" altLang="ja-JP" sz="1600" b="1" dirty="0"/>
          </a:p>
          <a:p>
            <a:endParaRPr lang="en-US" altLang="ja-JP" sz="1600" b="1" dirty="0" smtClean="0"/>
          </a:p>
          <a:p>
            <a:r>
              <a:rPr lang="en-US" altLang="ja-JP" sz="1200" b="1" dirty="0" smtClean="0"/>
              <a:t>※</a:t>
            </a:r>
            <a:r>
              <a:rPr lang="ja-JP" altLang="en-US" sz="1200" b="1" dirty="0" smtClean="0"/>
              <a:t>地理院タイルを読み込む前に、鯖江市の位置情報を持つファイルを使って位置を合わせる</a:t>
            </a:r>
            <a:endParaRPr lang="en-US" altLang="ja-JP" sz="1200" b="1" dirty="0" smtClean="0"/>
          </a:p>
          <a:p>
            <a:r>
              <a:rPr lang="ja-JP" altLang="en-US" sz="1200" b="1" dirty="0" smtClean="0"/>
              <a:t>本教材では、</a:t>
            </a:r>
            <a:r>
              <a:rPr lang="en-US" altLang="ja-JP" sz="1200" b="1" dirty="0" err="1" smtClean="0"/>
              <a:t>station_sabae.shp</a:t>
            </a:r>
            <a:r>
              <a:rPr lang="en-US" altLang="ja-JP" sz="1200" b="1" dirty="0" smtClean="0"/>
              <a:t> </a:t>
            </a:r>
            <a:r>
              <a:rPr lang="ja-JP" altLang="en-US" sz="1200" b="1" dirty="0" smtClean="0"/>
              <a:t>を用意している</a:t>
            </a:r>
            <a:endParaRPr lang="en-US" altLang="ja-JP" sz="1200" b="1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4893915" y="1075395"/>
            <a:ext cx="3590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使用するデータ</a:t>
            </a:r>
            <a:r>
              <a:rPr lang="en-US" altLang="ja-JP" sz="1600" b="1" dirty="0" smtClean="0"/>
              <a:t>]</a:t>
            </a:r>
            <a:endParaRPr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4893915" y="1401583"/>
            <a:ext cx="38110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/>
              <a:t>鯖江市オープンデータ　古地図</a:t>
            </a:r>
            <a:r>
              <a:rPr lang="en-US" altLang="ja-JP" sz="1600" dirty="0"/>
              <a:t>007 </a:t>
            </a:r>
            <a:r>
              <a:rPr lang="ja-JP" altLang="en-US" sz="1600" dirty="0" smtClean="0"/>
              <a:t>　</a:t>
            </a:r>
            <a:endParaRPr lang="en-US" altLang="ja-JP" sz="1600" dirty="0" smtClean="0"/>
          </a:p>
          <a:p>
            <a:r>
              <a:rPr lang="ja-JP" altLang="en-US" sz="1600" b="1" dirty="0" smtClean="0"/>
              <a:t>（</a:t>
            </a:r>
            <a:r>
              <a:rPr lang="ja-JP" altLang="en-US" sz="1600" b="1" dirty="0"/>
              <a:t>出典：越前鯖江５万石　ふるさと史跡紹介（</a:t>
            </a:r>
            <a:r>
              <a:rPr lang="en-US" altLang="ja-JP" sz="1600" b="1" dirty="0"/>
              <a:t>2002</a:t>
            </a:r>
            <a:r>
              <a:rPr lang="ja-JP" altLang="en-US" sz="1600" b="1" dirty="0"/>
              <a:t>年　鯖江地区まちづくり推進協議会　発行）</a:t>
            </a:r>
            <a:r>
              <a:rPr lang="ja-JP" altLang="en-US" sz="1600" b="1" dirty="0" smtClean="0"/>
              <a:t>）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国土地理院　地理院タイル</a:t>
            </a:r>
            <a:endParaRPr lang="en-US" altLang="ja-JP" sz="1600" b="1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010" y="1413949"/>
            <a:ext cx="4522440" cy="361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69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516" y="1052426"/>
            <a:ext cx="5431748" cy="434539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7786" y="2182760"/>
            <a:ext cx="4586213" cy="348461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89090" y="87898"/>
            <a:ext cx="5208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smtClean="0">
                <a:solidFill>
                  <a:srgbClr val="0070C0"/>
                </a:solidFill>
              </a:rPr>
              <a:t>QGIS</a:t>
            </a:r>
            <a:r>
              <a:rPr lang="ja-JP" altLang="en-US" sz="3200" dirty="0" smtClean="0">
                <a:solidFill>
                  <a:srgbClr val="0070C0"/>
                </a:solidFill>
              </a:rPr>
              <a:t>でジオリファレンスを行う</a:t>
            </a:r>
            <a:endParaRPr lang="ja-JP" altLang="en-US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6110748" y="1078819"/>
            <a:ext cx="3086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 smtClean="0">
                <a:solidFill>
                  <a:srgbClr val="0070C0"/>
                </a:solidFill>
              </a:rPr>
              <a:t>ラスタ</a:t>
            </a:r>
            <a:endParaRPr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＞ジオリファレンサー</a:t>
            </a:r>
            <a:endParaRPr lang="ja-JP" altLang="en-US" sz="18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457575" y="1390650"/>
            <a:ext cx="1419225" cy="1238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356516" y="669422"/>
            <a:ext cx="7476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ＱＧＩＳに位置合わせをするための</a:t>
            </a:r>
            <a:r>
              <a:rPr kumimoji="1" lang="en-US" altLang="ja-JP" sz="1600" dirty="0" smtClean="0"/>
              <a:t>Shape</a:t>
            </a:r>
            <a:r>
              <a:rPr kumimoji="1" lang="ja-JP" altLang="en-US" sz="1600" dirty="0" smtClean="0"/>
              <a:t>ファイルを読み込み、ジオリファレンスを行う。</a:t>
            </a:r>
            <a:endParaRPr kumimoji="1" lang="ja-JP" altLang="en-US" sz="1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56516" y="5366187"/>
            <a:ext cx="5577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※</a:t>
            </a:r>
            <a:r>
              <a:rPr lang="ja-JP" altLang="en-US" sz="1600" dirty="0" smtClean="0"/>
              <a:t>タイルレイヤープラグインを使用し、地理院タイルを読み込む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14932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724" y="717808"/>
            <a:ext cx="5487367" cy="41875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8743" y="2179384"/>
            <a:ext cx="3243251" cy="2879722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034286" y="216677"/>
            <a:ext cx="5075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ジオリファレンサーで位置合わせしたいラスタを読み込む</a:t>
            </a:r>
            <a:endParaRPr kumimoji="1"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619126" y="904876"/>
            <a:ext cx="149768" cy="154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64091" y="1201130"/>
            <a:ext cx="3020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circleNumDbPlain"/>
            </a:pPr>
            <a:r>
              <a:rPr kumimoji="1" lang="ja-JP" altLang="en-US" sz="1600" b="1" dirty="0" smtClean="0"/>
              <a:t>　　をクリックし、ラスタを選択</a:t>
            </a:r>
            <a:endParaRPr kumimoji="1" lang="en-US" altLang="ja-JP" sz="1600" b="1" dirty="0" smtClean="0"/>
          </a:p>
          <a:p>
            <a:endParaRPr lang="en-US" altLang="ja-JP" sz="1600" b="1" dirty="0"/>
          </a:p>
          <a:p>
            <a:r>
              <a:rPr kumimoji="1" lang="ja-JP" altLang="en-US" sz="1600" b="1" dirty="0" smtClean="0"/>
              <a:t>②座標系を選択し、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</a:t>
            </a:r>
            <a:endParaRPr kumimoji="1" lang="en-US" altLang="ja-JP" sz="1600" b="1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8462" y="1182080"/>
            <a:ext cx="312686" cy="29429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7303411" y="48178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768894" y="893694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818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670" y="517783"/>
            <a:ext cx="6382659" cy="507441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549642" y="179229"/>
            <a:ext cx="3682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ジオリファレンサーにラスタが入力された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13489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4299" y="1303401"/>
            <a:ext cx="3701652" cy="296132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8" y="664621"/>
            <a:ext cx="5024288" cy="3994465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21507" y="4427518"/>
            <a:ext cx="66031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1400" b="1" dirty="0" smtClean="0"/>
          </a:p>
          <a:p>
            <a:r>
              <a:rPr lang="ja-JP" altLang="en-US" sz="1400" b="1" dirty="0" smtClean="0"/>
              <a:t>③「マップキャンバスより」　をクリック　（</a:t>
            </a:r>
            <a:r>
              <a:rPr lang="en-US" altLang="ja-JP" sz="1400" b="1" dirty="0" smtClean="0"/>
              <a:t>※</a:t>
            </a:r>
            <a:r>
              <a:rPr lang="ja-JP" altLang="en-US" sz="1400" b="1" dirty="0" smtClean="0"/>
              <a:t>座標がわかってる場合は座標値を入力）</a:t>
            </a:r>
            <a:endParaRPr lang="en-US" altLang="ja-JP" sz="1400" b="1" dirty="0" smtClean="0"/>
          </a:p>
          <a:p>
            <a:endParaRPr lang="en-US" altLang="ja-JP" sz="1400" b="1" dirty="0" smtClean="0"/>
          </a:p>
          <a:p>
            <a:r>
              <a:rPr lang="ja-JP" altLang="en-US" sz="1400" b="1" dirty="0" smtClean="0"/>
              <a:t>④</a:t>
            </a:r>
            <a:r>
              <a:rPr lang="en-US" altLang="ja-JP" sz="1400" b="1" dirty="0" smtClean="0"/>
              <a:t>QGIS</a:t>
            </a:r>
            <a:r>
              <a:rPr lang="ja-JP" altLang="en-US" sz="1400" b="1" dirty="0" smtClean="0"/>
              <a:t>に入力した基盤地図情報をベースに、ジオリファレンサーのラスタと同じ位置の代表点をクリックする</a:t>
            </a:r>
            <a:endParaRPr kumimoji="1" lang="en-US" altLang="ja-JP" sz="14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5610224" y="227797"/>
            <a:ext cx="34457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circleNumDbPlain"/>
            </a:pPr>
            <a:r>
              <a:rPr lang="ja-JP" altLang="en-US" sz="1400" b="1" dirty="0" smtClean="0"/>
              <a:t>　　</a:t>
            </a:r>
            <a:r>
              <a:rPr lang="ja-JP" altLang="en-US" sz="1400" b="1" dirty="0"/>
              <a:t>　をクリック</a:t>
            </a:r>
            <a:endParaRPr lang="en-US" altLang="ja-JP" sz="1400" b="1" dirty="0"/>
          </a:p>
          <a:p>
            <a:endParaRPr lang="en-US" altLang="ja-JP" sz="1400" b="1" dirty="0"/>
          </a:p>
          <a:p>
            <a:r>
              <a:rPr lang="ja-JP" altLang="en-US" sz="1400" b="1" dirty="0"/>
              <a:t>②　ジオリファレンサーで入力した</a:t>
            </a:r>
            <a:r>
              <a:rPr lang="ja-JP" altLang="en-US" sz="1400" b="1" dirty="0" smtClean="0"/>
              <a:t>ラスタの</a:t>
            </a:r>
            <a:r>
              <a:rPr lang="ja-JP" altLang="en-US" sz="1400" b="1" dirty="0"/>
              <a:t>代表点をクリック</a:t>
            </a:r>
            <a:endParaRPr lang="en-US" altLang="ja-JP" sz="14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5203" y="14739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>
                <a:solidFill>
                  <a:srgbClr val="0070C0"/>
                </a:solidFill>
              </a:rPr>
              <a:t>GCP</a:t>
            </a:r>
            <a:r>
              <a:rPr kumimoji="1" lang="ja-JP" altLang="en-US" sz="2800" b="1" dirty="0" smtClean="0">
                <a:solidFill>
                  <a:srgbClr val="0070C0"/>
                </a:solidFill>
              </a:rPr>
              <a:t>の作成</a:t>
            </a:r>
            <a:endParaRPr kumimoji="1" lang="ja-JP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8374" y="227797"/>
            <a:ext cx="285751" cy="27044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151981" y="90600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①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708941" y="170230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②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344739" y="273215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③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840923" y="185619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②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1060704" y="835649"/>
            <a:ext cx="182880" cy="170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4372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034" y="245284"/>
            <a:ext cx="6459025" cy="513512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338034" y="4303486"/>
            <a:ext cx="346710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4918074" y="1713986"/>
            <a:ext cx="347889" cy="314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647949" y="4795634"/>
            <a:ext cx="635246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ジオリファレンサーで表示されたラスタの上に座標値をもった点が表示され、</a:t>
            </a:r>
            <a:r>
              <a:rPr kumimoji="1" lang="en-US" altLang="ja-JP" sz="1600" b="1" dirty="0" smtClean="0"/>
              <a:t>GCP</a:t>
            </a:r>
            <a:r>
              <a:rPr kumimoji="1" lang="ja-JP" altLang="en-US" sz="1600" b="1" dirty="0" smtClean="0"/>
              <a:t>テーブルに詳細が表示される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8894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928" y="646729"/>
            <a:ext cx="6100264" cy="488021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522928" y="120114"/>
            <a:ext cx="6236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GCP</a:t>
            </a:r>
            <a:r>
              <a:rPr lang="ja-JP" altLang="en-US" sz="1600" b="1" dirty="0" smtClean="0"/>
              <a:t>の位置に偏りがでないように、同じ作業を行い</a:t>
            </a:r>
            <a:r>
              <a:rPr lang="en-US" altLang="ja-JP" sz="1600" b="1" dirty="0" smtClean="0"/>
              <a:t>GCP</a:t>
            </a:r>
            <a:r>
              <a:rPr lang="ja-JP" altLang="en-US" sz="1600" b="1" dirty="0" smtClean="0"/>
              <a:t>を増やしていく</a:t>
            </a:r>
            <a:r>
              <a:rPr lang="ja-JP" altLang="en-US" sz="1600" b="1" dirty="0"/>
              <a:t>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5064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546" y="459105"/>
            <a:ext cx="6344913" cy="507592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301" y="800100"/>
            <a:ext cx="3744004" cy="42553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43345" y="55889"/>
            <a:ext cx="5222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GCP</a:t>
            </a:r>
            <a:r>
              <a:rPr lang="ja-JP" altLang="en-US" sz="1600" b="1" dirty="0" smtClean="0"/>
              <a:t>の取得ができたら、位置情報をもったラスタを出力する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1240525" y="676832"/>
            <a:ext cx="230704" cy="174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595700" y="1346689"/>
            <a:ext cx="22816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lang="ja-JP" altLang="en-US" sz="1600" b="1" dirty="0" smtClean="0"/>
              <a:t>    　をクリック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②　線形を選択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③　キュービックを選択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④　新規レイヤの出力先と名前を入力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⑤　</a:t>
            </a:r>
            <a:r>
              <a:rPr lang="en-US" altLang="ja-JP" sz="1600" b="1" dirty="0" smtClean="0"/>
              <a:t>SRS</a:t>
            </a:r>
            <a:r>
              <a:rPr lang="ja-JP" altLang="en-US" sz="1600" b="1" dirty="0" smtClean="0"/>
              <a:t>を選択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⑥　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をクリック</a:t>
            </a:r>
            <a:endParaRPr lang="en-US" altLang="ja-JP" sz="1600" b="1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9861" y="1284571"/>
            <a:ext cx="335813" cy="304429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6035429" y="119280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②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471229" y="69750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①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123840" y="143678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③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023609" y="195335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④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941739" y="225007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⑤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979714" y="447892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⑥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47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40" y="1344328"/>
            <a:ext cx="4215385" cy="337230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3600" dirty="0">
                <a:solidFill>
                  <a:srgbClr val="0070C0"/>
                </a:solidFill>
              </a:rPr>
              <a:t>空間</a:t>
            </a:r>
            <a:r>
              <a:rPr lang="ja-JP" altLang="ja-JP" sz="3600" dirty="0" smtClean="0">
                <a:solidFill>
                  <a:srgbClr val="0070C0"/>
                </a:solidFill>
              </a:rPr>
              <a:t>データ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91050" y="4144970"/>
            <a:ext cx="366712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 smtClean="0">
                <a:latin typeface="+mj-ea"/>
                <a:ea typeface="+mj-ea"/>
              </a:rPr>
              <a:t>[</a:t>
            </a:r>
            <a:r>
              <a:rPr lang="ja-JP" altLang="en-US" sz="1100" b="1" dirty="0" smtClean="0">
                <a:latin typeface="+mj-ea"/>
                <a:ea typeface="+mj-ea"/>
              </a:rPr>
              <a:t>実習内容</a:t>
            </a:r>
            <a:r>
              <a:rPr lang="en-US" altLang="ja-JP" sz="1100" b="1" dirty="0" smtClean="0">
                <a:latin typeface="+mj-ea"/>
                <a:ea typeface="+mj-ea"/>
              </a:rPr>
              <a:t>]</a:t>
            </a:r>
          </a:p>
          <a:p>
            <a:endParaRPr lang="en-US" altLang="ja-JP" sz="1100" dirty="0" smtClean="0">
              <a:latin typeface="+mj-ea"/>
              <a:ea typeface="+mj-ea"/>
            </a:endParaRPr>
          </a:p>
          <a:p>
            <a:r>
              <a:rPr lang="en-US" altLang="ja-JP" sz="1100" dirty="0" smtClean="0">
                <a:latin typeface="+mj-ea"/>
                <a:ea typeface="+mj-ea"/>
              </a:rPr>
              <a:t>1.</a:t>
            </a:r>
            <a:r>
              <a:rPr lang="ja-JP" altLang="en-US" sz="1100" dirty="0" smtClean="0">
                <a:latin typeface="+mj-ea"/>
                <a:ea typeface="+mj-ea"/>
              </a:rPr>
              <a:t>空間</a:t>
            </a:r>
            <a:r>
              <a:rPr lang="ja-JP" altLang="en-US" sz="1100" dirty="0">
                <a:latin typeface="+mj-ea"/>
                <a:ea typeface="+mj-ea"/>
              </a:rPr>
              <a:t>座標の</a:t>
            </a:r>
            <a:r>
              <a:rPr lang="ja-JP" altLang="en-US" sz="1100" dirty="0" smtClean="0">
                <a:latin typeface="+mj-ea"/>
                <a:ea typeface="+mj-ea"/>
              </a:rPr>
              <a:t>変換</a:t>
            </a:r>
            <a:endParaRPr lang="en-US" altLang="ja-JP" sz="1100" dirty="0">
              <a:latin typeface="+mj-ea"/>
              <a:ea typeface="+mj-ea"/>
            </a:endParaRPr>
          </a:p>
          <a:p>
            <a:r>
              <a:rPr lang="ja-JP" altLang="en-US" sz="1100" dirty="0" smtClean="0">
                <a:latin typeface="+mj-ea"/>
                <a:ea typeface="+mj-ea"/>
              </a:rPr>
              <a:t>（</a:t>
            </a:r>
            <a:r>
              <a:rPr lang="ja-JP" altLang="en-US" sz="1100" dirty="0">
                <a:latin typeface="+mj-ea"/>
                <a:ea typeface="+mj-ea"/>
              </a:rPr>
              <a:t>測地系変換、投影変換）</a:t>
            </a:r>
          </a:p>
          <a:p>
            <a:r>
              <a:rPr lang="en-US" altLang="ja-JP" sz="1100" dirty="0" smtClean="0">
                <a:latin typeface="+mj-ea"/>
                <a:ea typeface="+mj-ea"/>
              </a:rPr>
              <a:t>2.</a:t>
            </a:r>
            <a:r>
              <a:rPr lang="ja-JP" altLang="en-US" sz="1100" dirty="0" smtClean="0">
                <a:latin typeface="+mj-ea"/>
                <a:ea typeface="+mj-ea"/>
              </a:rPr>
              <a:t>幾何補正</a:t>
            </a:r>
            <a:endParaRPr lang="en-US" altLang="ja-JP" sz="1100" dirty="0" smtClean="0">
              <a:latin typeface="+mj-ea"/>
              <a:ea typeface="+mj-ea"/>
            </a:endParaRPr>
          </a:p>
          <a:p>
            <a:r>
              <a:rPr lang="ja-JP" altLang="en-US" sz="1100" dirty="0" smtClean="0">
                <a:latin typeface="+mj-ea"/>
                <a:ea typeface="+mj-ea"/>
              </a:rPr>
              <a:t>（</a:t>
            </a:r>
            <a:r>
              <a:rPr lang="ja-JP" altLang="en-US" sz="1100" dirty="0">
                <a:latin typeface="+mj-ea"/>
                <a:ea typeface="+mj-ea"/>
              </a:rPr>
              <a:t>代表点を用いたジオリファレンス）</a:t>
            </a:r>
          </a:p>
          <a:p>
            <a:r>
              <a:rPr lang="en-US" altLang="ja-JP" sz="1100" dirty="0" smtClean="0">
                <a:latin typeface="+mj-ea"/>
                <a:ea typeface="+mj-ea"/>
              </a:rPr>
              <a:t>3.</a:t>
            </a:r>
            <a:r>
              <a:rPr lang="ja-JP" altLang="en-US" sz="1100" dirty="0" smtClean="0">
                <a:latin typeface="+mj-ea"/>
                <a:ea typeface="+mj-ea"/>
              </a:rPr>
              <a:t>ジオコーディング</a:t>
            </a:r>
            <a:endParaRPr lang="ja-JP" altLang="en-US" sz="1100" dirty="0">
              <a:latin typeface="+mj-ea"/>
              <a:ea typeface="+mj-ea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458842" y="834347"/>
            <a:ext cx="4511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 smtClean="0">
                <a:latin typeface="+mj-ea"/>
                <a:ea typeface="+mj-ea"/>
              </a:rPr>
              <a:t>[</a:t>
            </a:r>
            <a:r>
              <a:rPr lang="ja-JP" altLang="en-US" sz="1100" b="1" dirty="0" smtClean="0">
                <a:latin typeface="+mj-ea"/>
                <a:ea typeface="+mj-ea"/>
              </a:rPr>
              <a:t>使用データ</a:t>
            </a:r>
            <a:r>
              <a:rPr lang="en-US" altLang="ja-JP" sz="1100" b="1" dirty="0" smtClean="0">
                <a:latin typeface="+mj-ea"/>
                <a:ea typeface="+mj-ea"/>
              </a:rPr>
              <a:t>]</a:t>
            </a:r>
          </a:p>
          <a:p>
            <a:r>
              <a:rPr lang="ja-JP" altLang="en-US" sz="1100" dirty="0" smtClean="0"/>
              <a:t>政府</a:t>
            </a:r>
            <a:r>
              <a:rPr lang="ja-JP" altLang="en-US" sz="1100" dirty="0"/>
              <a:t>統計の総合窓口</a:t>
            </a:r>
            <a:r>
              <a:rPr lang="en-US" altLang="ja-JP" sz="1100" dirty="0"/>
              <a:t>(e-Stat)</a:t>
            </a:r>
            <a:r>
              <a:rPr lang="ja-JP" altLang="en-US" sz="1100" dirty="0"/>
              <a:t>（</a:t>
            </a:r>
            <a:r>
              <a:rPr lang="en-US" altLang="ja-JP" sz="1100" dirty="0">
                <a:hlinkClick r:id="rId4"/>
              </a:rPr>
              <a:t>http://www.e-stat.go.jp</a:t>
            </a:r>
            <a:r>
              <a:rPr lang="en-US" altLang="ja-JP" sz="1100" dirty="0" smtClean="0">
                <a:hlinkClick r:id="rId4"/>
              </a:rPr>
              <a:t>/</a:t>
            </a:r>
            <a:r>
              <a:rPr lang="ja-JP" altLang="en-US" sz="1100" dirty="0" smtClean="0"/>
              <a:t>）甲府市</a:t>
            </a:r>
            <a:r>
              <a:rPr lang="ja-JP" altLang="en-US" sz="1100" dirty="0"/>
              <a:t>行政</a:t>
            </a:r>
            <a:r>
              <a:rPr lang="ja-JP" altLang="en-US" sz="1100" dirty="0" smtClean="0"/>
              <a:t>区画日本</a:t>
            </a:r>
            <a:r>
              <a:rPr lang="ja-JP" altLang="en-US" sz="1100" dirty="0"/>
              <a:t>測地系と世界測地系の</a:t>
            </a:r>
            <a:r>
              <a:rPr lang="en-US" altLang="ja-JP" sz="1100" dirty="0"/>
              <a:t>shape</a:t>
            </a:r>
            <a:r>
              <a:rPr lang="ja-JP" altLang="en-US" sz="1100" dirty="0" smtClean="0"/>
              <a:t>ファイルを利用</a:t>
            </a:r>
            <a:endParaRPr lang="en-US" altLang="ja-JP" sz="1100" dirty="0" smtClean="0"/>
          </a:p>
          <a:p>
            <a:endParaRPr lang="en-US" altLang="ja-JP" sz="1100" dirty="0" smtClean="0"/>
          </a:p>
          <a:p>
            <a:r>
              <a:rPr lang="ja-JP" altLang="en-US" sz="1100" dirty="0" smtClean="0"/>
              <a:t>鯖江市</a:t>
            </a:r>
            <a:r>
              <a:rPr lang="ja-JP" altLang="en-US" sz="1100" dirty="0"/>
              <a:t>オープンデータ　古地図</a:t>
            </a:r>
            <a:r>
              <a:rPr lang="en-US" altLang="ja-JP" sz="1100" dirty="0"/>
              <a:t>007 </a:t>
            </a:r>
            <a:r>
              <a:rPr lang="ja-JP" altLang="en-US" sz="1100" dirty="0" smtClean="0"/>
              <a:t>（出典：越前</a:t>
            </a:r>
            <a:r>
              <a:rPr lang="ja-JP" altLang="en-US" sz="1100" dirty="0"/>
              <a:t>鯖江５万石　ふるさと史跡</a:t>
            </a:r>
            <a:r>
              <a:rPr lang="ja-JP" altLang="en-US" sz="1100" dirty="0" smtClean="0"/>
              <a:t>紹介（</a:t>
            </a:r>
            <a:r>
              <a:rPr lang="en-US" altLang="ja-JP" sz="1100" dirty="0"/>
              <a:t>2002</a:t>
            </a:r>
            <a:r>
              <a:rPr lang="ja-JP" altLang="en-US" sz="1100" dirty="0"/>
              <a:t>年　鯖江地区まちづくり推進協議会　発行）</a:t>
            </a:r>
            <a:r>
              <a:rPr lang="ja-JP" altLang="en-US" sz="1100" dirty="0" smtClean="0"/>
              <a:t>）を利用</a:t>
            </a:r>
            <a:endParaRPr lang="en-US" altLang="ja-JP" sz="1100" dirty="0"/>
          </a:p>
          <a:p>
            <a:r>
              <a:rPr lang="ja-JP" altLang="en-US" sz="1100" dirty="0" smtClean="0"/>
              <a:t>（</a:t>
            </a:r>
            <a:r>
              <a:rPr lang="en-US" altLang="ja-JP" sz="1100" dirty="0" smtClean="0">
                <a:hlinkClick r:id="rId5"/>
              </a:rPr>
              <a:t>http</a:t>
            </a:r>
            <a:r>
              <a:rPr lang="en-US" altLang="ja-JP" sz="1100" dirty="0">
                <a:hlinkClick r:id="rId5"/>
              </a:rPr>
              <a:t>://</a:t>
            </a:r>
            <a:r>
              <a:rPr lang="en-US" altLang="ja-JP" sz="1100" dirty="0" smtClean="0">
                <a:hlinkClick r:id="rId5"/>
              </a:rPr>
              <a:t>www.city.sabae.fukui.jp/pageview.html?id=12768</a:t>
            </a:r>
            <a:r>
              <a:rPr lang="ja-JP" altLang="en-US" sz="1100" dirty="0" smtClean="0"/>
              <a:t>）</a:t>
            </a:r>
            <a:endParaRPr lang="en-US" altLang="ja-JP" sz="1100" dirty="0"/>
          </a:p>
          <a:p>
            <a:endParaRPr lang="en-US" altLang="ja-JP" sz="1100" dirty="0" smtClean="0"/>
          </a:p>
          <a:p>
            <a:r>
              <a:rPr lang="ja-JP" altLang="en-US" sz="1100" dirty="0" smtClean="0"/>
              <a:t>裾野市オープンデータ　</a:t>
            </a:r>
            <a:endParaRPr lang="en-US" altLang="ja-JP" sz="1100" dirty="0" smtClean="0"/>
          </a:p>
          <a:p>
            <a:r>
              <a:rPr lang="ja-JP" altLang="en-US" sz="1100" dirty="0" smtClean="0"/>
              <a:t>広域</a:t>
            </a:r>
            <a:r>
              <a:rPr lang="ja-JP" altLang="en-US" sz="1100" dirty="0"/>
              <a:t>避難地・市指定</a:t>
            </a:r>
            <a:r>
              <a:rPr lang="ja-JP" altLang="en-US" sz="1100" dirty="0" smtClean="0"/>
              <a:t>避難所</a:t>
            </a:r>
            <a:r>
              <a:rPr lang="ja-JP" altLang="en-US" sz="1100" dirty="0"/>
              <a:t>データ（ </a:t>
            </a:r>
            <a:r>
              <a:rPr lang="en-US" altLang="ja-JP" sz="1100" dirty="0" smtClean="0"/>
              <a:t>[</a:t>
            </a:r>
            <a:r>
              <a:rPr lang="ja-JP" altLang="en-US" sz="1100" dirty="0"/>
              <a:t>広域避難地・市指定避難所</a:t>
            </a:r>
            <a:r>
              <a:rPr lang="en-US" altLang="ja-JP" sz="1100" dirty="0" smtClean="0"/>
              <a:t>]</a:t>
            </a:r>
            <a:r>
              <a:rPr lang="ja-JP" altLang="en-US" sz="1100" dirty="0" err="1"/>
              <a:t>、</a:t>
            </a:r>
            <a:r>
              <a:rPr lang="ja-JP" altLang="en-US" sz="1100" dirty="0" smtClean="0"/>
              <a:t>裾野市、</a:t>
            </a:r>
            <a:r>
              <a:rPr lang="ja-JP" altLang="en-US" sz="1100" dirty="0"/>
              <a:t>クリエイティブ・コモンズ・ライセンス 表示 </a:t>
            </a:r>
            <a:r>
              <a:rPr lang="en-US" altLang="ja-JP" sz="1100" dirty="0"/>
              <a:t>2.1</a:t>
            </a:r>
            <a:r>
              <a:rPr lang="ja-JP" altLang="en-US" sz="1100" dirty="0"/>
              <a:t>（</a:t>
            </a:r>
            <a:r>
              <a:rPr lang="en-US" altLang="ja-JP" sz="1100" dirty="0"/>
              <a:t>http://creativecommons.org/licenses/by/2.1/jp/</a:t>
            </a:r>
            <a:r>
              <a:rPr lang="ja-JP" altLang="en-US" sz="1100" dirty="0"/>
              <a:t>） </a:t>
            </a:r>
            <a:r>
              <a:rPr lang="ja-JP" altLang="en-US" sz="1100" dirty="0" smtClean="0"/>
              <a:t>）</a:t>
            </a:r>
            <a:r>
              <a:rPr lang="ja-JP" altLang="en-US" sz="1100" dirty="0"/>
              <a:t>を</a:t>
            </a:r>
            <a:r>
              <a:rPr lang="ja-JP" altLang="en-US" sz="1100" dirty="0" smtClean="0"/>
              <a:t>教材用に加工（緯度経度などを削除）し利用</a:t>
            </a:r>
            <a:endParaRPr lang="en-US" altLang="ja-JP" sz="1100" dirty="0" smtClean="0"/>
          </a:p>
          <a:p>
            <a:r>
              <a:rPr lang="ja-JP" altLang="en-US" sz="1100" dirty="0" smtClean="0"/>
              <a:t>（</a:t>
            </a:r>
            <a:r>
              <a:rPr lang="en-GB" altLang="ja-JP" sz="1100" dirty="0" smtClean="0">
                <a:hlinkClick r:id="rId6"/>
              </a:rPr>
              <a:t>http</a:t>
            </a:r>
            <a:r>
              <a:rPr lang="en-GB" altLang="ja-JP" sz="1100" dirty="0">
                <a:hlinkClick r:id="rId6"/>
              </a:rPr>
              <a:t>://</a:t>
            </a:r>
            <a:r>
              <a:rPr lang="en-GB" altLang="ja-JP" sz="1100" dirty="0" smtClean="0">
                <a:hlinkClick r:id="rId6"/>
              </a:rPr>
              <a:t>www.city.susono.shizuoka.jp/ma/organization/susono-open-data.php</a:t>
            </a:r>
            <a:r>
              <a:rPr lang="ja-JP" altLang="en-US" sz="1100" dirty="0" smtClean="0"/>
              <a:t>）</a:t>
            </a:r>
            <a:r>
              <a:rPr lang="ja-JP" altLang="en-US" sz="1100" dirty="0"/>
              <a:t>　</a:t>
            </a:r>
            <a:endParaRPr lang="en-US" altLang="ja-JP" sz="1100" dirty="0" smtClean="0"/>
          </a:p>
          <a:p>
            <a:endParaRPr lang="en-US" altLang="ja-JP" sz="1100" dirty="0"/>
          </a:p>
          <a:p>
            <a:r>
              <a:rPr lang="ja-JP" altLang="en-US" sz="1100" dirty="0" smtClean="0"/>
              <a:t>国土地理院　地理院タイル</a:t>
            </a:r>
            <a:endParaRPr lang="en-US" altLang="ja-JP" sz="1100" dirty="0" smtClean="0"/>
          </a:p>
          <a:p>
            <a:r>
              <a:rPr lang="ja-JP" altLang="en-US" sz="1100" dirty="0" smtClean="0"/>
              <a:t>（</a:t>
            </a:r>
            <a:r>
              <a:rPr lang="en-GB" altLang="ja-JP" sz="1100" dirty="0">
                <a:hlinkClick r:id="rId7"/>
              </a:rPr>
              <a:t>http://</a:t>
            </a:r>
            <a:r>
              <a:rPr lang="en-GB" altLang="ja-JP" sz="1100" dirty="0" smtClean="0">
                <a:hlinkClick r:id="rId7"/>
              </a:rPr>
              <a:t>maps.gsi.go.jp/development/ichiran.html</a:t>
            </a:r>
            <a:r>
              <a:rPr lang="ja-JP" altLang="en-US" sz="1100" dirty="0" smtClean="0"/>
              <a:t>）</a:t>
            </a:r>
            <a:endParaRPr lang="en-US" altLang="ja-JP" sz="1100" dirty="0" smtClean="0"/>
          </a:p>
        </p:txBody>
      </p:sp>
    </p:spTree>
    <p:extLst>
      <p:ext uri="{BB962C8B-B14F-4D97-AF65-F5344CB8AC3E}">
        <p14:creationId xmlns:p14="http://schemas.microsoft.com/office/powerpoint/2010/main" val="96248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975" y="419100"/>
            <a:ext cx="6344913" cy="507592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562100" y="609600"/>
            <a:ext cx="209550" cy="21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>
            <a:stCxn id="4" idx="0"/>
          </p:cNvCxnSpPr>
          <p:nvPr/>
        </p:nvCxnSpPr>
        <p:spPr>
          <a:xfrm flipV="1">
            <a:off x="1666875" y="228600"/>
            <a:ext cx="1133475" cy="381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2905125" y="92273"/>
            <a:ext cx="3693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クリックすると、</a:t>
            </a:r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に画像が表示される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46988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6871" y="477798"/>
            <a:ext cx="6420304" cy="513624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341411" y="139244"/>
            <a:ext cx="6535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位置合わせした</a:t>
            </a:r>
            <a:r>
              <a:rPr kumimoji="1" lang="ja-JP" altLang="en-US" sz="1600" b="1" dirty="0" smtClean="0"/>
              <a:t>ラスタに透過性をつけ、画像と地理院タイルを表示する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8630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3600" dirty="0">
                <a:solidFill>
                  <a:srgbClr val="0070C0"/>
                </a:solidFill>
              </a:rPr>
              <a:t>3</a:t>
            </a:r>
            <a:r>
              <a:rPr lang="en-US" altLang="ja-JP" sz="3600" dirty="0" smtClean="0">
                <a:solidFill>
                  <a:srgbClr val="0070C0"/>
                </a:solidFill>
              </a:rPr>
              <a:t>.</a:t>
            </a:r>
            <a:r>
              <a:rPr lang="ja-JP" altLang="en-US" sz="3600" dirty="0">
                <a:solidFill>
                  <a:srgbClr val="0070C0"/>
                </a:solidFill>
              </a:rPr>
              <a:t>　</a:t>
            </a:r>
            <a:r>
              <a:rPr lang="ja-JP" altLang="en-US" sz="3600" dirty="0" smtClean="0">
                <a:solidFill>
                  <a:srgbClr val="0070C0"/>
                </a:solidFill>
              </a:rPr>
              <a:t>ジオコーディング、アドレスマッチング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371475" y="5097710"/>
            <a:ext cx="3010632" cy="524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http://ktgis.net/gcode/geocoding.</a:t>
            </a:r>
            <a:r>
              <a:rPr lang="ja-JP" altLang="en-US" dirty="0" smtClean="0">
                <a:hlinkClick r:id="rId2"/>
              </a:rPr>
              <a:t>html</a:t>
            </a:r>
            <a:endParaRPr lang="en-US" altLang="ja-JP" dirty="0" smtClean="0"/>
          </a:p>
          <a:p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15" y="1081255"/>
            <a:ext cx="5081838" cy="390666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434548" y="3034587"/>
            <a:ext cx="35909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①</a:t>
            </a:r>
            <a:r>
              <a:rPr lang="en-US" altLang="ja-JP" sz="1600" dirty="0"/>
              <a:t>Google Maps Geocoding </a:t>
            </a:r>
            <a:r>
              <a:rPr lang="en-US" altLang="ja-JP" sz="1600" dirty="0" smtClean="0"/>
              <a:t>API</a:t>
            </a:r>
            <a:r>
              <a:rPr lang="ja-JP" altLang="en-US" sz="1600" dirty="0" smtClean="0"/>
              <a:t>を利用したサイトにアクセスし</a:t>
            </a:r>
            <a:r>
              <a:rPr lang="ja-JP" altLang="en-US" sz="1600" dirty="0"/>
              <a:t>、広域避難地・市指定避難所の</a:t>
            </a:r>
            <a:r>
              <a:rPr lang="ja-JP" altLang="en-US" sz="1600" dirty="0" smtClean="0"/>
              <a:t>住所を用いてマッピングを行う。</a:t>
            </a:r>
            <a:endParaRPr lang="en-US" altLang="ja-JP" sz="1600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5350590" y="4111805"/>
            <a:ext cx="35909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②　</a:t>
            </a:r>
            <a:r>
              <a:rPr lang="ja-JP" altLang="en-US" sz="1600" dirty="0"/>
              <a:t>東京大学空間情報科学研究センターが提供する「</a:t>
            </a:r>
            <a:r>
              <a:rPr lang="en-US" altLang="ja-JP" sz="1600" dirty="0"/>
              <a:t>CSV</a:t>
            </a:r>
            <a:r>
              <a:rPr lang="ja-JP" altLang="en-US" sz="1600" dirty="0"/>
              <a:t>アドレスマッチングサービス</a:t>
            </a:r>
            <a:r>
              <a:rPr lang="ja-JP" altLang="en-US" sz="1600" dirty="0" smtClean="0"/>
              <a:t>」を利用して、住所から緯度経度を求める。</a:t>
            </a:r>
            <a:endParaRPr lang="en-US" altLang="ja-JP" sz="1600" dirty="0" smtClean="0"/>
          </a:p>
          <a:p>
            <a:endParaRPr lang="en-US" altLang="ja-JP" sz="1600" dirty="0"/>
          </a:p>
          <a:p>
            <a:r>
              <a:rPr lang="ja-JP" altLang="en-US" sz="1600" dirty="0" smtClean="0"/>
              <a:t>③　②で取得した</a:t>
            </a:r>
            <a:r>
              <a:rPr lang="en-US" altLang="ja-JP" sz="1600" dirty="0" smtClean="0"/>
              <a:t>csv</a:t>
            </a:r>
            <a:r>
              <a:rPr lang="ja-JP" altLang="en-US" sz="1600" dirty="0" smtClean="0"/>
              <a:t>を</a:t>
            </a:r>
            <a:r>
              <a:rPr lang="en-US" altLang="ja-JP" sz="1600" dirty="0" smtClean="0"/>
              <a:t>QGIS</a:t>
            </a:r>
            <a:r>
              <a:rPr lang="ja-JP" altLang="en-US" sz="1600" dirty="0" smtClean="0"/>
              <a:t>で表示する</a:t>
            </a:r>
            <a:endParaRPr lang="ja-JP" altLang="en-US" sz="1600" dirty="0"/>
          </a:p>
        </p:txBody>
      </p:sp>
      <p:sp>
        <p:nvSpPr>
          <p:cNvPr id="9" name="正方形/長方形 8"/>
          <p:cNvSpPr/>
          <p:nvPr/>
        </p:nvSpPr>
        <p:spPr>
          <a:xfrm>
            <a:off x="5434548" y="2726169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実習の内容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5451832" y="741542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使用するデータ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11" name="正方形/長方形 10"/>
          <p:cNvSpPr/>
          <p:nvPr/>
        </p:nvSpPr>
        <p:spPr>
          <a:xfrm>
            <a:off x="5350590" y="1057228"/>
            <a:ext cx="37934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/>
              <a:t>裾野市オープンデータ　</a:t>
            </a:r>
            <a:r>
              <a:rPr lang="ja-JP" altLang="en-US" sz="1600" b="1" dirty="0"/>
              <a:t>広域避難地・市指定避難所データを教材用に加工（緯度経度を削除）し利用</a:t>
            </a:r>
            <a:endParaRPr lang="en-US" altLang="ja-JP" sz="1600" b="1" dirty="0"/>
          </a:p>
          <a:p>
            <a:r>
              <a:rPr lang="ja-JP" altLang="en-US" sz="1600" b="1" dirty="0"/>
              <a:t>（</a:t>
            </a:r>
            <a:r>
              <a:rPr lang="en-GB" altLang="ja-JP" sz="1600" b="1" dirty="0">
                <a:hlinkClick r:id="rId4"/>
              </a:rPr>
              <a:t>http://www.city.susono.shizuoka.jp/ma/organization/susono-open-data.php</a:t>
            </a:r>
            <a:r>
              <a:rPr lang="ja-JP" altLang="en-US" sz="1600" b="1" dirty="0"/>
              <a:t>）</a:t>
            </a:r>
            <a:r>
              <a:rPr lang="ja-JP" altLang="en-US" sz="1600" dirty="0"/>
              <a:t>　</a:t>
            </a:r>
            <a:endParaRPr lang="en-US" altLang="ja-JP" sz="1600" dirty="0"/>
          </a:p>
          <a:p>
            <a:r>
              <a:rPr lang="ja-JP" altLang="en-US" sz="1600" dirty="0"/>
              <a:t>　</a:t>
            </a:r>
            <a:endParaRPr lang="en-US" altLang="ja-JP" sz="1600" dirty="0"/>
          </a:p>
          <a:p>
            <a:r>
              <a:rPr lang="ja-JP" altLang="en-US" sz="1600" dirty="0"/>
              <a:t>住所</a:t>
            </a:r>
            <a:r>
              <a:rPr lang="ja-JP" altLang="en-US" sz="1600" dirty="0" smtClean="0"/>
              <a:t>から位置情報を取得する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0651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878850" y="4882079"/>
            <a:ext cx="5130800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ja-JP" dirty="0">
                <a:hlinkClick r:id="rId2"/>
              </a:rPr>
              <a:t>http://</a:t>
            </a:r>
            <a:r>
              <a:rPr lang="en-GB" altLang="ja-JP" dirty="0" smtClean="0">
                <a:hlinkClick r:id="rId2"/>
              </a:rPr>
              <a:t>linkdata.org/work/rdf1s1009i</a:t>
            </a:r>
            <a:endParaRPr lang="en-GB" altLang="ja-JP" dirty="0" smtClean="0"/>
          </a:p>
          <a:p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50986" y="5190497"/>
            <a:ext cx="5393014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裾野市広域</a:t>
            </a:r>
            <a:r>
              <a:rPr lang="ja-JP" altLang="en-US" dirty="0"/>
              <a:t>避難地・市指定避難所の住所一覧を</a:t>
            </a:r>
            <a:r>
              <a:rPr kumimoji="1" lang="en-US" altLang="ja-JP" dirty="0" smtClean="0"/>
              <a:t>.csv</a:t>
            </a:r>
            <a:r>
              <a:rPr kumimoji="1" lang="ja-JP" altLang="en-US" dirty="0" smtClean="0"/>
              <a:t>形式（カンマ区切り）で作成する。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221076" y="0"/>
            <a:ext cx="73350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solidFill>
                  <a:srgbClr val="0070C0"/>
                </a:solidFill>
              </a:rPr>
              <a:t>① </a:t>
            </a:r>
            <a:r>
              <a:rPr lang="en-US" altLang="ja-JP" sz="3200" dirty="0" smtClean="0">
                <a:solidFill>
                  <a:srgbClr val="0070C0"/>
                </a:solidFill>
              </a:rPr>
              <a:t>Google </a:t>
            </a:r>
            <a:r>
              <a:rPr lang="en-US" altLang="ja-JP" sz="3200" dirty="0">
                <a:solidFill>
                  <a:srgbClr val="0070C0"/>
                </a:solidFill>
              </a:rPr>
              <a:t>Maps Geocoding API</a:t>
            </a:r>
            <a:r>
              <a:rPr lang="ja-JP" altLang="en-US" sz="3200" dirty="0" smtClean="0">
                <a:solidFill>
                  <a:srgbClr val="0070C0"/>
                </a:solidFill>
              </a:rPr>
              <a:t>を利用する</a:t>
            </a:r>
            <a:endParaRPr lang="ja-JP" altLang="en-US" sz="3200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66" t="3303"/>
          <a:stretch/>
        </p:blipFill>
        <p:spPr>
          <a:xfrm>
            <a:off x="355426" y="773248"/>
            <a:ext cx="3212324" cy="48641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212"/>
          <a:stretch/>
        </p:blipFill>
        <p:spPr>
          <a:xfrm>
            <a:off x="3567750" y="773248"/>
            <a:ext cx="5210629" cy="382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73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407096" y="1883145"/>
            <a:ext cx="7339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800" dirty="0">
                <a:hlinkClick r:id="rId2"/>
              </a:rPr>
              <a:t>https://developers.google.com/maps/documentation/geocoding/intro?hl=</a:t>
            </a:r>
            <a:r>
              <a:rPr lang="ja-JP" altLang="en-US" sz="1800" dirty="0" smtClean="0">
                <a:hlinkClick r:id="rId2"/>
              </a:rPr>
              <a:t>ja</a:t>
            </a:r>
            <a:endParaRPr lang="en-US" altLang="ja-JP" sz="18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7870" y="1324289"/>
            <a:ext cx="431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Google Maps Geocoding API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7299" y="2657445"/>
            <a:ext cx="8349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smtClean="0"/>
              <a:t>Google Maps Geocoding API</a:t>
            </a:r>
            <a:r>
              <a:rPr kumimoji="1" lang="ja-JP" altLang="en-US" sz="2000" b="1" dirty="0" smtClean="0"/>
              <a:t>を利用した、位置情報取得サイトはいくつかある</a:t>
            </a:r>
            <a:endParaRPr kumimoji="1" lang="ja-JP" altLang="en-US" sz="20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102423" y="3443287"/>
            <a:ext cx="90415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800" b="1" dirty="0" smtClean="0"/>
              <a:t>埼玉</a:t>
            </a:r>
            <a:r>
              <a:rPr lang="ja-JP" altLang="en-US" sz="1800" b="1" dirty="0"/>
              <a:t>大学の谷謙二先生が提供して</a:t>
            </a:r>
            <a:r>
              <a:rPr lang="ja-JP" altLang="en-US" sz="1800" b="1" dirty="0" smtClean="0"/>
              <a:t>いる</a:t>
            </a:r>
            <a:r>
              <a:rPr lang="en-US" altLang="ja-JP" sz="1800" b="1" dirty="0" smtClean="0"/>
              <a:t>KTGIS.net</a:t>
            </a:r>
            <a:r>
              <a:rPr lang="ja-JP" altLang="en-US" sz="1800" b="1" dirty="0" smtClean="0"/>
              <a:t>の</a:t>
            </a:r>
            <a:r>
              <a:rPr lang="ja-JP" altLang="en-US" sz="1800" b="1" dirty="0"/>
              <a:t>ジオコーディングサービスを利用</a:t>
            </a:r>
            <a:r>
              <a:rPr lang="ja-JP" altLang="en-US" sz="1800" b="1" dirty="0" smtClean="0"/>
              <a:t>する</a:t>
            </a:r>
            <a:endParaRPr lang="en-US" altLang="ja-JP" sz="1800" b="1" dirty="0" smtClean="0"/>
          </a:p>
          <a:p>
            <a:r>
              <a:rPr lang="ja-JP" altLang="en-US" sz="1800" b="1" dirty="0"/>
              <a:t>　</a:t>
            </a:r>
            <a:r>
              <a:rPr lang="ja-JP" altLang="en-US" sz="1800" b="1" dirty="0" smtClean="0"/>
              <a:t>　　　　　　　　　　　　　　　　　　　　　　　　　　　　　　→　</a:t>
            </a:r>
            <a:r>
              <a:rPr lang="ja-JP" altLang="en-US" sz="1800" b="1" dirty="0" smtClean="0">
                <a:hlinkClick r:id="rId3"/>
              </a:rPr>
              <a:t>http</a:t>
            </a:r>
            <a:r>
              <a:rPr lang="ja-JP" altLang="en-US" sz="1800" b="1" dirty="0">
                <a:hlinkClick r:id="rId3"/>
              </a:rPr>
              <a:t>://ktgis.net/gcode/geocoding.</a:t>
            </a:r>
            <a:r>
              <a:rPr lang="ja-JP" altLang="en-US" sz="1800" b="1" dirty="0" smtClean="0">
                <a:hlinkClick r:id="rId3"/>
              </a:rPr>
              <a:t>html</a:t>
            </a:r>
            <a:endParaRPr lang="en-US" altLang="ja-JP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3028661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418"/>
          <a:stretch/>
        </p:blipFill>
        <p:spPr>
          <a:xfrm>
            <a:off x="1896692" y="717548"/>
            <a:ext cx="5350615" cy="4921251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580669" y="100787"/>
            <a:ext cx="39693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ブラウザを立ち上げて下記の</a:t>
            </a:r>
            <a:r>
              <a:rPr lang="en-US" altLang="ja-JP" sz="1600" b="1" dirty="0" smtClean="0"/>
              <a:t>URL</a:t>
            </a:r>
            <a:r>
              <a:rPr lang="ja-JP" altLang="en-US" sz="1600" b="1" dirty="0" smtClean="0"/>
              <a:t>にアクセス</a:t>
            </a:r>
            <a:endParaRPr lang="en-US" altLang="ja-JP" sz="1600" b="1" dirty="0" smtClean="0"/>
          </a:p>
          <a:p>
            <a:r>
              <a:rPr lang="ja-JP" altLang="en-US" sz="1600" b="1" dirty="0" smtClean="0">
                <a:hlinkClick r:id="rId3"/>
              </a:rPr>
              <a:t>http</a:t>
            </a:r>
            <a:r>
              <a:rPr lang="ja-JP" altLang="en-US" sz="1600" b="1" dirty="0">
                <a:hlinkClick r:id="rId3"/>
              </a:rPr>
              <a:t>://ktgis.net/gcode/geocoding.</a:t>
            </a:r>
            <a:r>
              <a:rPr lang="ja-JP" altLang="en-US" sz="1600" b="1" dirty="0" smtClean="0">
                <a:hlinkClick r:id="rId3"/>
              </a:rPr>
              <a:t>html</a:t>
            </a:r>
            <a:endParaRPr lang="en-US" altLang="ja-JP" sz="1600" b="1" dirty="0" smtClean="0"/>
          </a:p>
          <a:p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152895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025" y="122101"/>
            <a:ext cx="6838496" cy="5470797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876299" y="2133599"/>
            <a:ext cx="2708275" cy="854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724525" y="4467225"/>
            <a:ext cx="3419475" cy="9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①避難所をまとめた</a:t>
            </a:r>
            <a:r>
              <a:rPr kumimoji="1" lang="en-US" altLang="ja-JP" b="1" dirty="0" smtClean="0"/>
              <a:t>CSV</a:t>
            </a:r>
            <a:r>
              <a:rPr kumimoji="1" lang="ja-JP" altLang="en-US" b="1" dirty="0" smtClean="0"/>
              <a:t>から、コピーした住所を張り付ける</a:t>
            </a:r>
            <a:endParaRPr kumimoji="1" lang="en-US" altLang="ja-JP" b="1" dirty="0" smtClean="0"/>
          </a:p>
          <a:p>
            <a:endParaRPr lang="en-US" altLang="ja-JP" b="1" dirty="0"/>
          </a:p>
          <a:p>
            <a:r>
              <a:rPr kumimoji="1" lang="ja-JP" altLang="en-US" b="1" dirty="0" smtClean="0"/>
              <a:t>②表示をクリックする</a:t>
            </a:r>
            <a:endParaRPr kumimoji="1" lang="ja-JP" altLang="en-US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3312772" y="215582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708841" y="30906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547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2295575" y="1335024"/>
            <a:ext cx="4552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サイト</a:t>
            </a:r>
            <a:r>
              <a:rPr lang="ja-JP" altLang="en-US" sz="1600" dirty="0" smtClean="0"/>
              <a:t>の下段にある地図の上ポイントが表示される</a:t>
            </a:r>
            <a:endParaRPr kumimoji="1" lang="ja-JP" altLang="en-US" sz="1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37196" y="4105430"/>
            <a:ext cx="829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情報出力テキストボックスから、マーカーの緯度経度、</a:t>
            </a:r>
            <a:r>
              <a:rPr lang="en-US" altLang="ja-JP" sz="1600" dirty="0" err="1" smtClean="0"/>
              <a:t>kml</a:t>
            </a:r>
            <a:r>
              <a:rPr lang="ja-JP" altLang="en-US" sz="1600" dirty="0" smtClean="0"/>
              <a:t>データ、最近隣距離などが出力できる</a:t>
            </a:r>
            <a:endParaRPr kumimoji="1" lang="ja-JP" altLang="en-US" sz="16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933" y="1859171"/>
            <a:ext cx="7483594" cy="1996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8057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u="none" dirty="0" smtClean="0">
                <a:solidFill>
                  <a:srgbClr val="0070C0"/>
                </a:solidFill>
              </a:rPr>
              <a:t>② </a:t>
            </a:r>
            <a:r>
              <a:rPr kumimoji="1" lang="en-US" altLang="ja-JP" b="1" u="none" dirty="0" smtClean="0">
                <a:solidFill>
                  <a:srgbClr val="0070C0"/>
                </a:solidFill>
              </a:rPr>
              <a:t>CSV</a:t>
            </a:r>
            <a:r>
              <a:rPr kumimoji="1" lang="ja-JP" altLang="en-US" b="1" u="none" dirty="0" smtClean="0">
                <a:solidFill>
                  <a:srgbClr val="0070C0"/>
                </a:solidFill>
              </a:rPr>
              <a:t>アドレスマッチングサービスを利用する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82600" y="622944"/>
            <a:ext cx="5511801" cy="740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下記の</a:t>
            </a:r>
            <a:r>
              <a:rPr lang="en-US" altLang="ja-JP" dirty="0" smtClean="0"/>
              <a:t>URL</a:t>
            </a:r>
            <a:r>
              <a:rPr lang="ja-JP" altLang="en-US" dirty="0" smtClean="0"/>
              <a:t>から</a:t>
            </a:r>
            <a:r>
              <a:rPr lang="en-US" altLang="ja-JP" dirty="0"/>
              <a:t>CSV</a:t>
            </a:r>
            <a:r>
              <a:rPr lang="ja-JP" altLang="en-US" dirty="0" smtClean="0"/>
              <a:t>アドレスマッチングサービスにアクセス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>
                <a:hlinkClick r:id="rId2"/>
              </a:rPr>
              <a:t>http</a:t>
            </a:r>
            <a:r>
              <a:rPr lang="ja-JP" altLang="en-US" dirty="0">
                <a:hlinkClick r:id="rId2"/>
              </a:rPr>
              <a:t>://newspat.csis.u-tokyo.ac.jp/geocode-cgi/geocode.cgi?action=</a:t>
            </a:r>
            <a:r>
              <a:rPr lang="ja-JP" altLang="en-US" dirty="0" smtClean="0">
                <a:hlinkClick r:id="rId2"/>
              </a:rPr>
              <a:t>start</a:t>
            </a:r>
            <a:endParaRPr lang="en-US" altLang="ja-JP" dirty="0" smtClean="0"/>
          </a:p>
          <a:p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550" y="1363531"/>
            <a:ext cx="4846590" cy="376300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056140" y="1730909"/>
            <a:ext cx="4049761" cy="246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 全国街区レベル（緯経度・世界測地系）を選択</a:t>
            </a:r>
            <a:endParaRPr kumimoji="1"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② 住所を含むカラムに </a:t>
            </a:r>
            <a:r>
              <a:rPr lang="en-US" altLang="ja-JP" b="1" dirty="0"/>
              <a:t>2</a:t>
            </a:r>
            <a:r>
              <a:rPr lang="ja-JP" altLang="en-US" b="1" dirty="0" smtClean="0"/>
              <a:t>を入力（エクセルでみたときの住所が入っている箇所に相当する）</a:t>
            </a:r>
            <a:endParaRPr kumimoji="1" lang="en-US" altLang="ja-JP" b="1" dirty="0" smtClean="0"/>
          </a:p>
          <a:p>
            <a:endParaRPr lang="en-US" altLang="ja-JP" b="1" dirty="0"/>
          </a:p>
          <a:p>
            <a:r>
              <a:rPr kumimoji="1" lang="ja-JP" altLang="en-US" b="1" dirty="0" smtClean="0"/>
              <a:t>③ </a:t>
            </a:r>
            <a:r>
              <a:rPr lang="ja-JP" altLang="en-US" b="1" dirty="0" smtClean="0"/>
              <a:t>シフト</a:t>
            </a:r>
            <a:r>
              <a:rPr lang="en-US" altLang="ja-JP" b="1" dirty="0" smtClean="0"/>
              <a:t>JIS</a:t>
            </a:r>
            <a:r>
              <a:rPr lang="ja-JP" altLang="en-US" b="1" dirty="0" smtClean="0"/>
              <a:t>コード（</a:t>
            </a:r>
            <a:r>
              <a:rPr kumimoji="1" lang="en-US" altLang="ja-JP" b="1" dirty="0" smtClean="0"/>
              <a:t>SJIS</a:t>
            </a:r>
            <a:r>
              <a:rPr kumimoji="1" lang="ja-JP" altLang="en-US" b="1" dirty="0" smtClean="0"/>
              <a:t>）を選択</a:t>
            </a:r>
            <a:endParaRPr kumimoji="1"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④ 避難所</a:t>
            </a:r>
            <a:r>
              <a:rPr lang="ja-JP" altLang="en-US" b="1" dirty="0"/>
              <a:t>をまとめた</a:t>
            </a:r>
            <a:r>
              <a:rPr lang="en-US" altLang="ja-JP" b="1" dirty="0"/>
              <a:t>CSV</a:t>
            </a:r>
            <a:r>
              <a:rPr lang="ja-JP" altLang="en-US" b="1" dirty="0"/>
              <a:t>を選択</a:t>
            </a:r>
            <a:r>
              <a:rPr lang="ja-JP" altLang="en-US" b="1" dirty="0" smtClean="0"/>
              <a:t>する</a:t>
            </a:r>
            <a:endParaRPr lang="en-US" altLang="ja-JP" b="1" dirty="0" smtClean="0"/>
          </a:p>
          <a:p>
            <a:endParaRPr lang="en-US" altLang="ja-JP" b="1" dirty="0"/>
          </a:p>
          <a:p>
            <a:r>
              <a:rPr lang="ja-JP" altLang="en-US" b="1" dirty="0" smtClean="0"/>
              <a:t>⑤ 送信をクリックする</a:t>
            </a:r>
            <a:endParaRPr lang="en-US" altLang="ja-JP" b="1" dirty="0" smtClean="0"/>
          </a:p>
          <a:p>
            <a:r>
              <a:rPr lang="ja-JP" altLang="en-US" b="1" dirty="0"/>
              <a:t>　</a:t>
            </a:r>
            <a:r>
              <a:rPr lang="ja-JP" altLang="en-US" b="1" dirty="0" smtClean="0"/>
              <a:t>　その後、保存のウインドウが表示される</a:t>
            </a:r>
            <a:endParaRPr lang="en-US" altLang="ja-JP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840579" y="244339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719415" y="271327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834568" y="302987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007067" y="403016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835492" y="441116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lang="ja-JP" altLang="en-US" dirty="0">
              <a:solidFill>
                <a:srgbClr val="FF0000"/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9626" y="4370607"/>
            <a:ext cx="2273232" cy="1183488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6263640" y="4370607"/>
            <a:ext cx="418442" cy="1183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0181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" y="663045"/>
            <a:ext cx="6492488" cy="49911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473" y="1660876"/>
            <a:ext cx="4194203" cy="3118524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221079" y="88747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u="none" dirty="0" smtClean="0">
                <a:solidFill>
                  <a:srgbClr val="0070C0"/>
                </a:solidFill>
              </a:rPr>
              <a:t>QGIS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で緯度経度つきの</a:t>
            </a:r>
            <a:r>
              <a:rPr kumimoji="1" lang="en-US" altLang="ja-JP" sz="3200" u="none" dirty="0" smtClean="0">
                <a:solidFill>
                  <a:srgbClr val="0070C0"/>
                </a:solidFill>
              </a:rPr>
              <a:t>CSV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データを表示する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059654" y="117064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974870" y="170836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535197" y="2139664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773953" y="447098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2" y="3069002"/>
            <a:ext cx="3059777" cy="2585143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2110816" y="5345727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⑤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53250" y="4836582"/>
            <a:ext cx="2190750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④ </a:t>
            </a:r>
            <a:r>
              <a:rPr kumimoji="1" lang="en-US" altLang="ja-JP" b="1" dirty="0" smtClean="0"/>
              <a:t>OK</a:t>
            </a:r>
            <a:r>
              <a:rPr kumimoji="1" lang="ja-JP" altLang="en-US" b="1" dirty="0" smtClean="0"/>
              <a:t>をクリック</a:t>
            </a:r>
            <a:endParaRPr kumimoji="1" lang="en-US" altLang="ja-JP" b="1" dirty="0" smtClean="0"/>
          </a:p>
          <a:p>
            <a:r>
              <a:rPr lang="ja-JP" altLang="en-US" b="1" dirty="0" smtClean="0"/>
              <a:t>⑤ </a:t>
            </a:r>
            <a:r>
              <a:rPr lang="en-US" altLang="ja-JP" b="1" dirty="0" smtClean="0"/>
              <a:t>WGS84</a:t>
            </a:r>
            <a:r>
              <a:rPr lang="ja-JP" altLang="en-US" b="1" dirty="0" smtClean="0"/>
              <a:t>を選択し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</a:t>
            </a:r>
            <a:endParaRPr kumimoji="1" lang="ja-JP" altLang="en-US" b="1" dirty="0"/>
          </a:p>
        </p:txBody>
      </p:sp>
      <p:grpSp>
        <p:nvGrpSpPr>
          <p:cNvPr id="15" name="グループ化 14"/>
          <p:cNvGrpSpPr/>
          <p:nvPr/>
        </p:nvGrpSpPr>
        <p:grpSpPr>
          <a:xfrm>
            <a:off x="6785612" y="2294595"/>
            <a:ext cx="2173704" cy="1429939"/>
            <a:chOff x="6970297" y="225603"/>
            <a:chExt cx="2173704" cy="1429939"/>
          </a:xfrm>
          <a:solidFill>
            <a:schemeClr val="bg1"/>
          </a:solidFill>
        </p:grpSpPr>
        <p:sp>
          <p:nvSpPr>
            <p:cNvPr id="2" name="テキスト ボックス 1"/>
            <p:cNvSpPr txBox="1"/>
            <p:nvPr/>
          </p:nvSpPr>
          <p:spPr>
            <a:xfrm>
              <a:off x="6970297" y="225603"/>
              <a:ext cx="2173704" cy="142993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AutoNum type="circleNumDbPlain"/>
              </a:pPr>
              <a:r>
                <a:rPr kumimoji="1" lang="ja-JP" altLang="en-US" b="1" dirty="0" smtClean="0"/>
                <a:t>　　をクリック</a:t>
              </a:r>
              <a:endParaRPr kumimoji="1" lang="en-US" altLang="ja-JP" b="1" dirty="0" smtClean="0"/>
            </a:p>
            <a:p>
              <a:endParaRPr lang="en-US" altLang="ja-JP" b="1" dirty="0"/>
            </a:p>
            <a:p>
              <a:r>
                <a:rPr lang="ja-JP" altLang="en-US" b="1" dirty="0" smtClean="0"/>
                <a:t>② ダウンロードしたデータを選択する</a:t>
              </a:r>
              <a:endParaRPr lang="en-US" altLang="ja-JP" b="1" dirty="0" smtClean="0"/>
            </a:p>
            <a:p>
              <a:endParaRPr lang="en-US" altLang="ja-JP" b="1" dirty="0" smtClean="0"/>
            </a:p>
            <a:p>
              <a:r>
                <a:rPr lang="ja-JP" altLang="en-US" b="1" dirty="0" smtClean="0"/>
                <a:t>③ </a:t>
              </a:r>
              <a:r>
                <a:rPr kumimoji="1" lang="en-US" altLang="ja-JP" b="1" dirty="0" smtClean="0"/>
                <a:t>CSV</a:t>
              </a:r>
              <a:r>
                <a:rPr kumimoji="1" lang="ja-JP" altLang="en-US" b="1" dirty="0" smtClean="0"/>
                <a:t>にチェックを入れる</a:t>
              </a:r>
              <a:endParaRPr kumimoji="1" lang="ja-JP" altLang="en-US" b="1" dirty="0"/>
            </a:p>
          </p:txBody>
        </p:sp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33832" y="263480"/>
              <a:ext cx="256912" cy="23122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6695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8267700" cy="505354"/>
          </a:xfrm>
        </p:spPr>
        <p:txBody>
          <a:bodyPr>
            <a:normAutofit fontScale="90000"/>
          </a:bodyPr>
          <a:lstStyle/>
          <a:p>
            <a:r>
              <a:rPr lang="en-US" altLang="ja-JP" sz="3600" dirty="0">
                <a:solidFill>
                  <a:srgbClr val="0070C0"/>
                </a:solidFill>
              </a:rPr>
              <a:t>1</a:t>
            </a:r>
            <a:r>
              <a:rPr lang="en-US" altLang="ja-JP" sz="3600" dirty="0" smtClean="0">
                <a:solidFill>
                  <a:srgbClr val="0070C0"/>
                </a:solidFill>
              </a:rPr>
              <a:t>.</a:t>
            </a:r>
            <a:r>
              <a:rPr lang="ja-JP" altLang="en-US" sz="3600" dirty="0">
                <a:solidFill>
                  <a:srgbClr val="0070C0"/>
                </a:solidFill>
              </a:rPr>
              <a:t>　空間座標の変換（測地系変換、投影変換</a:t>
            </a:r>
            <a:r>
              <a:rPr lang="ja-JP" altLang="en-US" sz="3600" dirty="0" smtClean="0">
                <a:solidFill>
                  <a:srgbClr val="0070C0"/>
                </a:solidFill>
              </a:rPr>
              <a:t>）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5619750" y="3312527"/>
            <a:ext cx="35909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①　測地系変換</a:t>
            </a:r>
            <a:endParaRPr lang="en-US" altLang="ja-JP" sz="1600" dirty="0" smtClean="0"/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（日本測地系から世界測地系）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5619750" y="4084052"/>
            <a:ext cx="35909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②　投影変換</a:t>
            </a:r>
            <a:r>
              <a:rPr lang="ja-JP" altLang="en-US" sz="1600" dirty="0"/>
              <a:t>　</a:t>
            </a:r>
            <a:r>
              <a:rPr lang="ja-JP" altLang="en-US" sz="1600" dirty="0" smtClean="0"/>
              <a:t>　</a:t>
            </a:r>
            <a:endParaRPr lang="en-US" altLang="ja-JP" sz="1600" dirty="0" smtClean="0"/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（地理座標系から投影座標系）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5619749" y="2910734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実習の内容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5553075" y="1398729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使用するデータ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5483940" y="1740141"/>
            <a:ext cx="37934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政府統計局</a:t>
            </a:r>
            <a:r>
              <a:rPr lang="en-US" altLang="ja-JP" sz="1600" dirty="0" smtClean="0"/>
              <a:t>e-stat</a:t>
            </a:r>
          </a:p>
          <a:p>
            <a:r>
              <a:rPr lang="ja-JP" altLang="en-US" sz="1600" dirty="0" smtClean="0"/>
              <a:t>甲府市行政区画（</a:t>
            </a:r>
            <a:r>
              <a:rPr lang="en-US" altLang="ja-JP" sz="1600" dirty="0" smtClean="0"/>
              <a:t>2010</a:t>
            </a:r>
            <a:r>
              <a:rPr lang="ja-JP" altLang="en-US" sz="1600" dirty="0" smtClean="0"/>
              <a:t>年）</a:t>
            </a:r>
            <a:endParaRPr lang="en-US" altLang="ja-JP" sz="1600" dirty="0" smtClean="0"/>
          </a:p>
          <a:p>
            <a:r>
              <a:rPr lang="ja-JP" altLang="en-US" sz="1600" dirty="0"/>
              <a:t>日本測地系と世界測地</a:t>
            </a:r>
            <a:r>
              <a:rPr lang="ja-JP" altLang="en-US" sz="1600" dirty="0" smtClean="0"/>
              <a:t>系</a:t>
            </a:r>
            <a:r>
              <a:rPr lang="ja-JP" altLang="en-US" sz="1600" dirty="0"/>
              <a:t>の</a:t>
            </a:r>
            <a:r>
              <a:rPr lang="en-US" altLang="ja-JP" sz="1600" dirty="0"/>
              <a:t>shape</a:t>
            </a:r>
            <a:r>
              <a:rPr lang="ja-JP" altLang="en-US" sz="1600" dirty="0"/>
              <a:t>ファイル　</a:t>
            </a:r>
            <a:endParaRPr lang="en-US" altLang="ja-JP" sz="1600" dirty="0"/>
          </a:p>
          <a:p>
            <a:endParaRPr lang="ja-JP" altLang="en-US" sz="16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" y="1108928"/>
            <a:ext cx="5088820" cy="391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52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25" y="636043"/>
            <a:ext cx="6143416" cy="4914733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61925" y="51268"/>
            <a:ext cx="3348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座標系を変換する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6038850" y="3150353"/>
            <a:ext cx="3033782" cy="2037096"/>
            <a:chOff x="6938195" y="3027432"/>
            <a:chExt cx="2028825" cy="2095519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6938195" y="3027432"/>
              <a:ext cx="2028825" cy="2095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①　プロパティから名前をつけて保存をクリック</a:t>
              </a:r>
              <a:endParaRPr kumimoji="1" lang="en-US" altLang="ja-JP" b="1" dirty="0" smtClean="0"/>
            </a:p>
            <a:p>
              <a:endParaRPr kumimoji="1" lang="en-US" altLang="ja-JP" b="1" dirty="0" smtClean="0"/>
            </a:p>
            <a:p>
              <a:r>
                <a:rPr kumimoji="1" lang="ja-JP" altLang="en-US" b="1" dirty="0" smtClean="0"/>
                <a:t>② 新規レイヤの出力先と名前を選択</a:t>
              </a:r>
              <a:endParaRPr kumimoji="1" lang="en-US" altLang="ja-JP" b="1" dirty="0" smtClean="0"/>
            </a:p>
            <a:p>
              <a:endParaRPr lang="en-US" altLang="ja-JP" b="1" dirty="0"/>
            </a:p>
            <a:p>
              <a:r>
                <a:rPr kumimoji="1" lang="ja-JP" altLang="en-US" b="1" dirty="0" smtClean="0"/>
                <a:t>③　　　をクリックし、</a:t>
              </a:r>
              <a:r>
                <a:rPr lang="en-US" altLang="ja-JP" b="1" dirty="0" smtClean="0"/>
                <a:t>CRS</a:t>
              </a:r>
              <a:r>
                <a:rPr lang="ja-JP" altLang="en-US" b="1" dirty="0" smtClean="0"/>
                <a:t>を選択（</a:t>
              </a:r>
              <a:r>
                <a:rPr lang="en-US" altLang="ja-JP" b="1" dirty="0" smtClean="0"/>
                <a:t>WGS84</a:t>
              </a:r>
              <a:r>
                <a:rPr lang="ja-JP" altLang="en-US" b="1" dirty="0" smtClean="0"/>
                <a:t>）して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lang="en-US" altLang="ja-JP" b="1" dirty="0" smtClean="0"/>
            </a:p>
            <a:p>
              <a:endParaRPr kumimoji="1" lang="en-US" altLang="ja-JP" b="1" dirty="0" smtClean="0"/>
            </a:p>
            <a:p>
              <a:r>
                <a:rPr lang="ja-JP" altLang="en-US" b="1" dirty="0" smtClean="0"/>
                <a:t>④ 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kumimoji="1" lang="ja-JP" altLang="en-US" b="1" dirty="0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31283" y="4146229"/>
              <a:ext cx="174817" cy="245782"/>
            </a:xfrm>
            <a:prstGeom prst="rect">
              <a:avLst/>
            </a:prstGeom>
          </p:spPr>
        </p:pic>
      </p:grpSp>
      <p:sp>
        <p:nvSpPr>
          <p:cNvPr id="9" name="正方形/長方形 8"/>
          <p:cNvSpPr/>
          <p:nvPr/>
        </p:nvSpPr>
        <p:spPr>
          <a:xfrm>
            <a:off x="1245847" y="2769607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678" y="1768435"/>
            <a:ext cx="2848618" cy="360559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5226682" y="2190137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420706" y="246118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614034" y="503324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326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6899" y="628888"/>
            <a:ext cx="5895975" cy="471678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867692" y="5345668"/>
            <a:ext cx="2942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 smtClean="0"/>
              <a:t>※</a:t>
            </a:r>
            <a:r>
              <a:rPr lang="ja-JP" altLang="en-US" sz="1100" b="1" dirty="0" smtClean="0"/>
              <a:t>　オンザフライ投影を有効にしておく</a:t>
            </a:r>
            <a:endParaRPr kumimoji="1" lang="ja-JP" altLang="en-US" sz="11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61452" y="290334"/>
            <a:ext cx="5144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裾野市の広域</a:t>
            </a:r>
            <a:r>
              <a:rPr lang="ja-JP" altLang="en-US" sz="1600" b="1" dirty="0"/>
              <a:t>避難地・市指定避難所</a:t>
            </a:r>
            <a:r>
              <a:rPr lang="ja-JP" altLang="en-US" sz="1600" b="1" dirty="0" smtClean="0"/>
              <a:t>データを地図に表示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3747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847724"/>
            <a:ext cx="6089649" cy="463232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139571" y="1431300"/>
            <a:ext cx="174178" cy="154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367223" y="1258949"/>
            <a:ext cx="350524" cy="29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062" y="1740137"/>
            <a:ext cx="4030663" cy="184126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8010525" y="2924175"/>
            <a:ext cx="590550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542799" y="275682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43752" y="331470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6508307" y="3795081"/>
            <a:ext cx="2447925" cy="1821011"/>
            <a:chOff x="6594032" y="3604581"/>
            <a:chExt cx="2447925" cy="1821011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6594032" y="3604581"/>
              <a:ext cx="2447925" cy="1821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①</a:t>
              </a:r>
              <a:r>
                <a:rPr lang="ja-JP" altLang="en-US" b="1" dirty="0"/>
                <a:t>　</a:t>
              </a:r>
              <a:r>
                <a:rPr lang="ja-JP" altLang="en-US" b="1" dirty="0" smtClean="0"/>
                <a:t>　　</a:t>
              </a:r>
              <a:r>
                <a:rPr kumimoji="1" lang="ja-JP" altLang="en-US" b="1" dirty="0" smtClean="0"/>
                <a:t>をクリックし、ベクタレイヤを追加する</a:t>
              </a:r>
              <a:endParaRPr lang="en-US" altLang="ja-JP" b="1" dirty="0" smtClean="0"/>
            </a:p>
            <a:p>
              <a:endParaRPr kumimoji="1" lang="en-US" altLang="ja-JP" b="1" dirty="0" smtClean="0"/>
            </a:p>
            <a:p>
              <a:r>
                <a:rPr kumimoji="1" lang="ja-JP" altLang="en-US" b="1" dirty="0" smtClean="0"/>
                <a:t>②　</a:t>
              </a:r>
              <a:r>
                <a:rPr lang="ja-JP" altLang="en-US" b="1" dirty="0"/>
                <a:t>「</a:t>
              </a:r>
              <a:r>
                <a:rPr lang="ja-JP" altLang="en-US" b="1" dirty="0" smtClean="0"/>
                <a:t>ブラウズ」から、ダウンロードした日本</a:t>
              </a:r>
              <a:r>
                <a:rPr lang="ja-JP" altLang="en-US" b="1" dirty="0"/>
                <a:t>測地系と世界測地系の</a:t>
              </a:r>
              <a:r>
                <a:rPr lang="en-US" altLang="ja-JP" b="1" dirty="0" smtClean="0"/>
                <a:t>shape</a:t>
              </a:r>
              <a:r>
                <a:rPr lang="ja-JP" altLang="en-US" b="1" dirty="0" smtClean="0"/>
                <a:t>を読み込む</a:t>
              </a:r>
              <a:endParaRPr lang="en-US" altLang="ja-JP" b="1" dirty="0" smtClean="0"/>
            </a:p>
            <a:p>
              <a:endParaRPr lang="en-US" altLang="ja-JP" b="1" dirty="0"/>
            </a:p>
            <a:p>
              <a:r>
                <a:rPr kumimoji="1" lang="ja-JP" altLang="en-US" b="1" dirty="0" smtClean="0"/>
                <a:t>③　「開く」 をクリック</a:t>
              </a:r>
              <a:endParaRPr kumimoji="1" lang="en-US" altLang="ja-JP" b="1" dirty="0" smtClean="0"/>
            </a:p>
          </p:txBody>
        </p:sp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19118" y="3658074"/>
              <a:ext cx="231778" cy="189638"/>
            </a:xfrm>
            <a:prstGeom prst="rect">
              <a:avLst/>
            </a:prstGeom>
          </p:spPr>
        </p:pic>
      </p:grpSp>
      <p:sp>
        <p:nvSpPr>
          <p:cNvPr id="18" name="正方形/長方形 17"/>
          <p:cNvSpPr/>
          <p:nvPr/>
        </p:nvSpPr>
        <p:spPr>
          <a:xfrm>
            <a:off x="236510" y="102096"/>
            <a:ext cx="8450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①　測地系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変換　（</a:t>
            </a:r>
            <a:r>
              <a:rPr lang="ja-JP" altLang="en-US" sz="3200" b="1" dirty="0">
                <a:solidFill>
                  <a:srgbClr val="0070C0"/>
                </a:solidFill>
              </a:rPr>
              <a:t>日本測地系から世界測地系）</a:t>
            </a:r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2367223" y="1609699"/>
            <a:ext cx="2821992" cy="7377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H="1">
            <a:off x="4669739" y="3417878"/>
            <a:ext cx="1173408" cy="5079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691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650" y="289798"/>
            <a:ext cx="6680200" cy="513540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017" y="489017"/>
            <a:ext cx="3442366" cy="342265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848351" y="5276850"/>
            <a:ext cx="704850" cy="148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276976" y="588991"/>
            <a:ext cx="104775" cy="123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53201" y="5276850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29363" y="404398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800851" y="4191000"/>
            <a:ext cx="2343150" cy="1295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kumimoji="1" lang="ja-JP" altLang="en-US" b="1" dirty="0" smtClean="0"/>
              <a:t>　　　　　　　をクリック</a:t>
            </a:r>
            <a:endParaRPr kumimoji="1" lang="en-US" altLang="ja-JP" b="1" dirty="0" smtClean="0"/>
          </a:p>
          <a:p>
            <a:endParaRPr kumimoji="1" lang="en-US" altLang="ja-JP" b="1" dirty="0" smtClean="0"/>
          </a:p>
          <a:p>
            <a:r>
              <a:rPr kumimoji="1" lang="ja-JP" altLang="en-US" b="1" dirty="0" smtClean="0"/>
              <a:t>②　チェックをはずし、オンザフライ投影を無効にする</a:t>
            </a:r>
            <a:endParaRPr kumimoji="1" lang="en-US" altLang="ja-JP" b="1" dirty="0" smtClean="0"/>
          </a:p>
          <a:p>
            <a:r>
              <a:rPr kumimoji="1" lang="ja-JP" altLang="en-US" sz="1100" b="1" dirty="0" smtClean="0"/>
              <a:t>（</a:t>
            </a:r>
            <a:r>
              <a:rPr kumimoji="1" lang="en-US" altLang="ja-JP" sz="1100" b="1" dirty="0" smtClean="0"/>
              <a:t>QGIS</a:t>
            </a:r>
            <a:r>
              <a:rPr kumimoji="1" lang="ja-JP" altLang="en-US" sz="1100" b="1" dirty="0" smtClean="0"/>
              <a:t>が自動で、擬似的な位置あわせをしてしまうため。）</a:t>
            </a:r>
            <a:endParaRPr kumimoji="1" lang="en-US" altLang="ja-JP" sz="1100" b="1" dirty="0" smtClean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767"/>
          <a:stretch/>
        </p:blipFill>
        <p:spPr>
          <a:xfrm>
            <a:off x="7086599" y="4209208"/>
            <a:ext cx="946438" cy="22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97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75" y="771286"/>
            <a:ext cx="6200776" cy="4766846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712610" y="347007"/>
            <a:ext cx="771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先ほどまで同じ位置に表示されていたデータが、測地系が異なるためずれて表示される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55347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36" y="3181964"/>
            <a:ext cx="2957513" cy="214516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37" y="245611"/>
            <a:ext cx="2957513" cy="214516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2187" y="1087693"/>
            <a:ext cx="5457513" cy="4188542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 flipH="1" flipV="1">
            <a:off x="2009775" y="971550"/>
            <a:ext cx="1673225" cy="10223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H="1">
            <a:off x="2266950" y="2095500"/>
            <a:ext cx="1416050" cy="16859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3486150" y="458123"/>
            <a:ext cx="4934462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それぞれのレイヤの上で右クリックして、プロパティ（一般情報のタブ）から座標系を確認する</a:t>
            </a:r>
            <a:endParaRPr kumimoji="1" lang="en-US" altLang="ja-JP" b="1" dirty="0" smtClean="0"/>
          </a:p>
        </p:txBody>
      </p:sp>
      <p:sp>
        <p:nvSpPr>
          <p:cNvPr id="2" name="正方形/長方形 1"/>
          <p:cNvSpPr/>
          <p:nvPr/>
        </p:nvSpPr>
        <p:spPr>
          <a:xfrm>
            <a:off x="695325" y="3806825"/>
            <a:ext cx="2238375" cy="95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95325" y="876300"/>
            <a:ext cx="2238375" cy="95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51503" y="1564746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世界測地系</a:t>
            </a:r>
            <a:endParaRPr kumimoji="1"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09519" y="4460392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日本測地系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82608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286" y="885394"/>
            <a:ext cx="5924549" cy="459802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193" y="2963252"/>
            <a:ext cx="2493002" cy="275174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091" y="809108"/>
            <a:ext cx="2328095" cy="206714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70426" y="66370"/>
            <a:ext cx="664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日本</a:t>
            </a:r>
            <a:r>
              <a:rPr lang="ja-JP" altLang="en-US" sz="3200" b="1" dirty="0">
                <a:solidFill>
                  <a:srgbClr val="0070C0"/>
                </a:solidFill>
              </a:rPr>
              <a:t>測地系を世界測地系へ変換する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060836" y="3018548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6408840" y="31447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460889" y="338595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855086" y="543140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 flipV="1">
            <a:off x="6715194" y="2728353"/>
            <a:ext cx="282452" cy="7248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グループ化 14"/>
          <p:cNvGrpSpPr/>
          <p:nvPr/>
        </p:nvGrpSpPr>
        <p:grpSpPr>
          <a:xfrm>
            <a:off x="6856420" y="2857500"/>
            <a:ext cx="2028825" cy="2893100"/>
            <a:chOff x="6986300" y="2921680"/>
            <a:chExt cx="2028825" cy="2893100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6986300" y="2921680"/>
              <a:ext cx="2028825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b="1" dirty="0" smtClean="0"/>
                <a:t>①　プロパティから</a:t>
              </a:r>
              <a:r>
                <a:rPr lang="ja-JP" altLang="en-US" sz="1400" b="1" dirty="0"/>
                <a:t>「</a:t>
              </a:r>
              <a:r>
                <a:rPr kumimoji="1" lang="ja-JP" altLang="en-US" sz="1400" b="1" dirty="0" smtClean="0"/>
                <a:t>名前をつけて保存する」をクリック</a:t>
              </a:r>
              <a:endParaRPr kumimoji="1" lang="en-US" altLang="ja-JP" sz="1400" b="1" dirty="0" smtClean="0"/>
            </a:p>
            <a:p>
              <a:endParaRPr kumimoji="1" lang="en-US" altLang="ja-JP" sz="1400" b="1" dirty="0" smtClean="0"/>
            </a:p>
            <a:p>
              <a:r>
                <a:rPr kumimoji="1" lang="ja-JP" altLang="en-US" sz="1400" b="1" dirty="0" smtClean="0"/>
                <a:t>② 新規レイヤの出力先と名前を選択</a:t>
              </a:r>
              <a:endParaRPr kumimoji="1" lang="en-US" altLang="ja-JP" sz="1400" b="1" dirty="0" smtClean="0"/>
            </a:p>
            <a:p>
              <a:endParaRPr lang="en-US" altLang="ja-JP" sz="1400" b="1" dirty="0"/>
            </a:p>
            <a:p>
              <a:r>
                <a:rPr kumimoji="1" lang="ja-JP" altLang="en-US" sz="1400" b="1" dirty="0" smtClean="0"/>
                <a:t>③　　　をクリックし、</a:t>
              </a:r>
              <a:r>
                <a:rPr lang="ja-JP" altLang="en-US" sz="1400" b="1" dirty="0" smtClean="0"/>
                <a:t>変更したい</a:t>
              </a:r>
              <a:r>
                <a:rPr lang="en-US" altLang="ja-JP" sz="1400" b="1" dirty="0" smtClean="0"/>
                <a:t>CRS</a:t>
              </a:r>
              <a:r>
                <a:rPr lang="ja-JP" altLang="en-US" sz="1400" b="1" dirty="0" smtClean="0"/>
                <a:t>を選択（今回は</a:t>
              </a:r>
              <a:r>
                <a:rPr lang="en-US" altLang="ja-JP" sz="1400" b="1" dirty="0" smtClean="0"/>
                <a:t>JGD2000</a:t>
              </a:r>
              <a:r>
                <a:rPr lang="ja-JP" altLang="en-US" sz="1400" b="1" dirty="0" smtClean="0"/>
                <a:t>）して</a:t>
              </a:r>
              <a:r>
                <a:rPr lang="en-US" altLang="ja-JP" sz="1400" b="1" dirty="0" smtClean="0"/>
                <a:t>OK</a:t>
              </a:r>
              <a:r>
                <a:rPr lang="ja-JP" altLang="en-US" sz="1400" b="1" dirty="0" smtClean="0"/>
                <a:t>をクリック</a:t>
              </a:r>
              <a:endParaRPr lang="en-US" altLang="ja-JP" sz="1400" b="1" dirty="0" smtClean="0"/>
            </a:p>
            <a:p>
              <a:endParaRPr kumimoji="1" lang="en-US" altLang="ja-JP" sz="1400" b="1" dirty="0" smtClean="0"/>
            </a:p>
            <a:p>
              <a:r>
                <a:rPr lang="ja-JP" altLang="en-US" sz="1400" b="1" dirty="0" smtClean="0"/>
                <a:t>④ </a:t>
              </a:r>
              <a:r>
                <a:rPr lang="en-US" altLang="ja-JP" sz="1400" b="1" dirty="0" smtClean="0"/>
                <a:t>OK</a:t>
              </a:r>
              <a:r>
                <a:rPr lang="ja-JP" altLang="en-US" sz="1400" b="1" dirty="0" smtClean="0"/>
                <a:t>をクリック</a:t>
              </a:r>
              <a:endParaRPr kumimoji="1" lang="ja-JP" altLang="en-US" sz="1400" b="1" dirty="0"/>
            </a:p>
          </p:txBody>
        </p:sp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67575" y="4370107"/>
              <a:ext cx="209550" cy="219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950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064" y="399043"/>
            <a:ext cx="6513871" cy="500753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153150" y="1786075"/>
            <a:ext cx="493446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測地系が</a:t>
            </a:r>
            <a:r>
              <a:rPr lang="en-US" altLang="ja-JP" b="1" dirty="0" smtClean="0"/>
              <a:t>JGD2000</a:t>
            </a:r>
            <a:r>
              <a:rPr lang="ja-JP" altLang="en-US" b="1" dirty="0" smtClean="0"/>
              <a:t>に変換された</a:t>
            </a:r>
            <a:endParaRPr kumimoji="1"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230245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1216</TotalTime>
  <Words>722</Words>
  <Application>Microsoft Office PowerPoint</Application>
  <PresentationFormat>画面に合わせる (16:10)</PresentationFormat>
  <Paragraphs>212</Paragraphs>
  <Slides>31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6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空間データ</vt:lpstr>
      <vt:lpstr>1.　空間座標の変換（測地系変換、投影変換）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2.　幾何補正　ジオリファレンス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3.　ジオコーディング、アドレスマッチング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② CSVアドレスマッチングサービスを利用する</vt:lpstr>
      <vt:lpstr>QGISで緯度経度つきのCSVデータを表示する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82</cp:revision>
  <dcterms:created xsi:type="dcterms:W3CDTF">2015-06-26T03:04:37Z</dcterms:created>
  <dcterms:modified xsi:type="dcterms:W3CDTF">2017-03-09T04:22:19Z</dcterms:modified>
</cp:coreProperties>
</file>